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9" r:id="rId14"/>
    <p:sldId id="268" r:id="rId15"/>
    <p:sldId id="270" r:id="rId16"/>
    <p:sldId id="271" r:id="rId17"/>
    <p:sldId id="272" r:id="rId18"/>
    <p:sldId id="273" r:id="rId19"/>
    <p:sldId id="294" r:id="rId20"/>
    <p:sldId id="295" r:id="rId21"/>
    <p:sldId id="274" r:id="rId22"/>
    <p:sldId id="275" r:id="rId23"/>
    <p:sldId id="276" r:id="rId24"/>
    <p:sldId id="283" r:id="rId25"/>
    <p:sldId id="296" r:id="rId26"/>
    <p:sldId id="297" r:id="rId27"/>
    <p:sldId id="277" r:id="rId28"/>
    <p:sldId id="285" r:id="rId29"/>
    <p:sldId id="286" r:id="rId30"/>
    <p:sldId id="299" r:id="rId31"/>
    <p:sldId id="287" r:id="rId32"/>
    <p:sldId id="288" r:id="rId33"/>
    <p:sldId id="298" r:id="rId34"/>
    <p:sldId id="289" r:id="rId35"/>
    <p:sldId id="290" r:id="rId36"/>
    <p:sldId id="302" r:id="rId37"/>
    <p:sldId id="308" r:id="rId38"/>
    <p:sldId id="309" r:id="rId39"/>
    <p:sldId id="307" r:id="rId40"/>
    <p:sldId id="301" r:id="rId41"/>
    <p:sldId id="280" r:id="rId42"/>
    <p:sldId id="291" r:id="rId43"/>
    <p:sldId id="293" r:id="rId44"/>
    <p:sldId id="282" r:id="rId45"/>
    <p:sldId id="292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2"/>
  </p:normalViewPr>
  <p:slideViewPr>
    <p:cSldViewPr snapToGrid="0" snapToObjects="1">
      <p:cViewPr varScale="1">
        <p:scale>
          <a:sx n="99" d="100"/>
          <a:sy n="99" d="100"/>
        </p:scale>
        <p:origin x="146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28.png>
</file>

<file path=ppt/media/image35.tiff>
</file>

<file path=ppt/media/image36.tiff>
</file>

<file path=ppt/media/image40.tif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79E446-B476-5747-8BD6-B09E99309E94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B3742F-FA16-474D-9343-C89B21EA26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498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B3742F-FA16-474D-9343-C89B21EA26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32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B3742F-FA16-474D-9343-C89B21EA26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32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B3742F-FA16-474D-9343-C89B21EA26C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32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B3742F-FA16-474D-9343-C89B21EA26C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32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B3742F-FA16-474D-9343-C89B21EA26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32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B3742F-FA16-474D-9343-C89B21EA26C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61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17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912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70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55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416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329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875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53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67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03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17322-F305-E04E-8775-FA611B4063B6}" type="datetimeFigureOut">
              <a:rPr lang="en-US" smtClean="0"/>
              <a:t>11/21/22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977E8-250A-2649-B71F-B0F39675CA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0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daniel.crouch@well.ox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oleObject" Target="../embeddings/oleObject11.bin"/><Relationship Id="rId7" Type="http://schemas.openxmlformats.org/officeDocument/2006/relationships/oleObject" Target="../embeddings/oleObject13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15.bin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pwhalley/GMS_Stats_Course/tree/master/5_Statistical_Analysis_of_Genome-wide_data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18.e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8.bin"/><Relationship Id="rId5" Type="http://schemas.openxmlformats.org/officeDocument/2006/relationships/image" Target="../media/image17.emf"/><Relationship Id="rId4" Type="http://schemas.openxmlformats.org/officeDocument/2006/relationships/oleObject" Target="../embeddings/oleObject17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20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23.bin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6.bin"/><Relationship Id="rId11" Type="http://schemas.openxmlformats.org/officeDocument/2006/relationships/image" Target="../media/image24.emf"/><Relationship Id="rId5" Type="http://schemas.openxmlformats.org/officeDocument/2006/relationships/image" Target="../media/image22.emf"/><Relationship Id="rId10" Type="http://schemas.openxmlformats.org/officeDocument/2006/relationships/oleObject" Target="../embeddings/oleObject28.bin"/><Relationship Id="rId4" Type="http://schemas.openxmlformats.org/officeDocument/2006/relationships/oleObject" Target="../embeddings/oleObject25.bin"/><Relationship Id="rId9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5.emf"/><Relationship Id="rId7" Type="http://schemas.openxmlformats.org/officeDocument/2006/relationships/image" Target="../media/image27.emf"/><Relationship Id="rId2" Type="http://schemas.openxmlformats.org/officeDocument/2006/relationships/oleObject" Target="../embeddings/oleObject2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1.bin"/><Relationship Id="rId5" Type="http://schemas.openxmlformats.org/officeDocument/2006/relationships/image" Target="../media/image26.emf"/><Relationship Id="rId4" Type="http://schemas.openxmlformats.org/officeDocument/2006/relationships/oleObject" Target="../embeddings/oleObject30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33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35.bin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9.bin"/><Relationship Id="rId3" Type="http://schemas.openxmlformats.org/officeDocument/2006/relationships/image" Target="../media/image32.emf"/><Relationship Id="rId7" Type="http://schemas.openxmlformats.org/officeDocument/2006/relationships/image" Target="../media/image34.e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8.bin"/><Relationship Id="rId5" Type="http://schemas.openxmlformats.org/officeDocument/2006/relationships/image" Target="../media/image33.emf"/><Relationship Id="rId10" Type="http://schemas.openxmlformats.org/officeDocument/2006/relationships/oleObject" Target="../embeddings/oleObject41.bin"/><Relationship Id="rId4" Type="http://schemas.openxmlformats.org/officeDocument/2006/relationships/oleObject" Target="../embeddings/oleObject37.bin"/><Relationship Id="rId9" Type="http://schemas.openxmlformats.org/officeDocument/2006/relationships/oleObject" Target="../embeddings/oleObject40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7" Type="http://schemas.openxmlformats.org/officeDocument/2006/relationships/image" Target="../media/image33.e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4.bin"/><Relationship Id="rId5" Type="http://schemas.openxmlformats.org/officeDocument/2006/relationships/image" Target="../media/image32.emf"/><Relationship Id="rId4" Type="http://schemas.openxmlformats.org/officeDocument/2006/relationships/oleObject" Target="../embeddings/oleObject43.bin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oleObject" Target="../embeddings/oleObject46.bin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7" Type="http://schemas.openxmlformats.org/officeDocument/2006/relationships/image" Target="../media/image39.e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9.bin"/><Relationship Id="rId5" Type="http://schemas.openxmlformats.org/officeDocument/2006/relationships/image" Target="../media/image38.emf"/><Relationship Id="rId4" Type="http://schemas.openxmlformats.org/officeDocument/2006/relationships/oleObject" Target="../embeddings/oleObject48.bin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51.bin"/><Relationship Id="rId4" Type="http://schemas.openxmlformats.org/officeDocument/2006/relationships/image" Target="../media/image41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oleObject" Target="../embeddings/oleObject50.bin"/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5" Type="http://schemas.openxmlformats.org/officeDocument/2006/relationships/oleObject" Target="../embeddings/oleObject52.bin"/><Relationship Id="rId4" Type="http://schemas.openxmlformats.org/officeDocument/2006/relationships/image" Target="../media/image41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7" Type="http://schemas.openxmlformats.org/officeDocument/2006/relationships/image" Target="../media/image48.emf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5.bin"/><Relationship Id="rId5" Type="http://schemas.openxmlformats.org/officeDocument/2006/relationships/image" Target="../media/image47.emf"/><Relationship Id="rId4" Type="http://schemas.openxmlformats.org/officeDocument/2006/relationships/oleObject" Target="../embeddings/oleObject54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oleObject" Target="../embeddings/oleObject6.bin"/><Relationship Id="rId7" Type="http://schemas.openxmlformats.org/officeDocument/2006/relationships/oleObject" Target="../embeddings/oleObject8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39542"/>
            <a:ext cx="7772400" cy="1470025"/>
          </a:xfrm>
        </p:spPr>
        <p:txBody>
          <a:bodyPr>
            <a:noAutofit/>
          </a:bodyPr>
          <a:lstStyle/>
          <a:p>
            <a:r>
              <a:rPr lang="en-US" sz="4800" dirty="0"/>
              <a:t>Statistical models for polygenic traits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Daniel Crouch</a:t>
            </a:r>
          </a:p>
          <a:p>
            <a:r>
              <a:rPr lang="en-US" dirty="0">
                <a:hlinkClick r:id="rId2"/>
              </a:rPr>
              <a:t>daniel.crouch@well.ox.ac.uk</a:t>
            </a:r>
            <a:endParaRPr lang="en-US" dirty="0"/>
          </a:p>
          <a:p>
            <a:r>
              <a:rPr lang="en-US" dirty="0" err="1"/>
              <a:t>Wellcome</a:t>
            </a:r>
            <a:r>
              <a:rPr lang="en-US" dirty="0"/>
              <a:t> Centre for Human Genetics, University of Oxford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743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059" y="-37280"/>
            <a:ext cx="8229600" cy="1143000"/>
          </a:xfrm>
        </p:spPr>
        <p:txBody>
          <a:bodyPr/>
          <a:lstStyle/>
          <a:p>
            <a:r>
              <a:rPr lang="en-US" dirty="0"/>
              <a:t>Example: estimating SNP effects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56244" y="1771243"/>
            <a:ext cx="8744530" cy="4524173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	As       goes to infinity we end up with 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	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Therefore, using the simple estimate we got from our GWAS is equivalent to assuming that the prior variance </a:t>
            </a:r>
            <a:r>
              <a:rPr lang="en-US" sz="2400" i="1" dirty="0"/>
              <a:t>A</a:t>
            </a:r>
            <a:r>
              <a:rPr lang="en-US" sz="2400" dirty="0"/>
              <a:t> for the SNP effects is infinite (i.e. no prior knowledge used </a:t>
            </a:r>
            <a:r>
              <a:rPr lang="en-US" sz="2400" b="1" dirty="0"/>
              <a:t>- </a:t>
            </a:r>
            <a:r>
              <a:rPr lang="en-US" sz="2400" b="1" dirty="0" err="1"/>
              <a:t>frequentism</a:t>
            </a:r>
            <a:r>
              <a:rPr lang="en-US" sz="2400" dirty="0"/>
              <a:t>) </a:t>
            </a:r>
          </a:p>
          <a:p>
            <a:endParaRPr lang="en-US" sz="2400" dirty="0"/>
          </a:p>
          <a:p>
            <a:r>
              <a:rPr lang="en-US" sz="2400" dirty="0"/>
              <a:t>This might be justified (e.g. for ‘stand out’ SNPs with unusually large effects), but the better estimate is usually the first one.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	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5450637"/>
              </p:ext>
            </p:extLst>
          </p:nvPr>
        </p:nvGraphicFramePr>
        <p:xfrm>
          <a:off x="2394493" y="964515"/>
          <a:ext cx="416877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816100" imgH="431800" progId="Equation.DSMT4">
                  <p:embed/>
                </p:oleObj>
              </mc:Choice>
              <mc:Fallback>
                <p:oleObj name="Equation" r:id="rId3" imgW="18161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94493" y="964515"/>
                        <a:ext cx="416877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030333"/>
              </p:ext>
            </p:extLst>
          </p:nvPr>
        </p:nvGraphicFramePr>
        <p:xfrm>
          <a:off x="1164292" y="2183534"/>
          <a:ext cx="305940" cy="4450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39700" imgH="203200" progId="Equation.DSMT4">
                  <p:embed/>
                </p:oleObj>
              </mc:Choice>
              <mc:Fallback>
                <p:oleObj name="Equation" r:id="rId5" imgW="1397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64292" y="2183534"/>
                        <a:ext cx="305940" cy="4450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7294158"/>
              </p:ext>
            </p:extLst>
          </p:nvPr>
        </p:nvGraphicFramePr>
        <p:xfrm>
          <a:off x="3138801" y="2928226"/>
          <a:ext cx="1982788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863600" imgH="279400" progId="Equation.DSMT4">
                  <p:embed/>
                </p:oleObj>
              </mc:Choice>
              <mc:Fallback>
                <p:oleObj name="Equation" r:id="rId7" imgW="8636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38801" y="2928226"/>
                        <a:ext cx="1982788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2643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model?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1295" y="1600200"/>
            <a:ext cx="8620832" cy="4525963"/>
          </a:xfrm>
        </p:spPr>
        <p:txBody>
          <a:bodyPr>
            <a:normAutofit/>
          </a:bodyPr>
          <a:lstStyle/>
          <a:p>
            <a:r>
              <a:rPr lang="en-US" dirty="0"/>
              <a:t>We have shown how the choice of prior parameters (estimated or infinite variance) affects our conclusions about the effect of a SNP</a:t>
            </a:r>
          </a:p>
          <a:p>
            <a:endParaRPr lang="en-US" dirty="0"/>
          </a:p>
          <a:p>
            <a:r>
              <a:rPr lang="en-US" dirty="0"/>
              <a:t>This is a general point. There are any number of distributions and parameters one might choose, both for the </a:t>
            </a:r>
            <a:r>
              <a:rPr lang="en-US" b="1" dirty="0"/>
              <a:t>prior</a:t>
            </a:r>
            <a:r>
              <a:rPr lang="en-US" dirty="0"/>
              <a:t>           and the </a:t>
            </a:r>
            <a:r>
              <a:rPr lang="en-US" b="1" dirty="0"/>
              <a:t>likelihood  </a:t>
            </a:r>
            <a:r>
              <a:rPr lang="en-US" dirty="0"/>
              <a:t>        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2388188"/>
              </p:ext>
            </p:extLst>
          </p:nvPr>
        </p:nvGraphicFramePr>
        <p:xfrm>
          <a:off x="3631321" y="4714306"/>
          <a:ext cx="857448" cy="650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68300" imgH="279400" progId="Equation.DSMT4">
                  <p:embed/>
                </p:oleObj>
              </mc:Choice>
              <mc:Fallback>
                <p:oleObj name="Equation" r:id="rId2" imgW="3683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1321" y="4714306"/>
                        <a:ext cx="857448" cy="6504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5398951"/>
              </p:ext>
            </p:extLst>
          </p:nvPr>
        </p:nvGraphicFramePr>
        <p:xfrm>
          <a:off x="7652549" y="4695062"/>
          <a:ext cx="1330523" cy="650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571500" imgH="279400" progId="Equation.DSMT4">
                  <p:embed/>
                </p:oleObj>
              </mc:Choice>
              <mc:Fallback>
                <p:oleObj name="Equation" r:id="rId4" imgW="5715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52549" y="4695062"/>
                        <a:ext cx="1330523" cy="6504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28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657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Practical: implement the estimator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93269" y="1417638"/>
            <a:ext cx="8848920" cy="5264343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Go </a:t>
            </a:r>
            <a:r>
              <a:rPr lang="en-US" dirty="0">
                <a:hlinkClick r:id="rId2"/>
              </a:rPr>
              <a:t>https://github.com/jpwhalley/GMS_Stats_Course/tree/master/5_Statistical_Analysis_of_Genome-wide_data</a:t>
            </a:r>
            <a:r>
              <a:rPr lang="en-US" dirty="0"/>
              <a:t> </a:t>
            </a:r>
            <a:r>
              <a:rPr lang="en-GB" dirty="0"/>
              <a:t>for dataset (</a:t>
            </a:r>
            <a:r>
              <a:rPr lang="en-GB" dirty="0" err="1"/>
              <a:t>zStats</a:t>
            </a:r>
            <a:r>
              <a:rPr lang="en-GB" dirty="0"/>
              <a:t> and MAF) </a:t>
            </a:r>
          </a:p>
          <a:p>
            <a:endParaRPr lang="en-GB" dirty="0"/>
          </a:p>
          <a:p>
            <a:r>
              <a:rPr lang="en-GB" dirty="0"/>
              <a:t>Read in </a:t>
            </a:r>
            <a:r>
              <a:rPr lang="en-GB" dirty="0" err="1"/>
              <a:t>zStats</a:t>
            </a:r>
            <a:r>
              <a:rPr lang="en-GB" dirty="0"/>
              <a:t> data using </a:t>
            </a:r>
            <a:r>
              <a:rPr lang="en-GB" dirty="0" err="1"/>
              <a:t>read.table</a:t>
            </a:r>
            <a:r>
              <a:rPr lang="en-GB" dirty="0"/>
              <a:t>(</a:t>
            </a:r>
            <a:r>
              <a:rPr lang="mr-IN" dirty="0"/>
              <a:t>…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/>
              <a:t>Plot the GWAS estimates. Is the data normal? Use ‘</a:t>
            </a:r>
            <a:r>
              <a:rPr lang="en-GB" dirty="0" err="1"/>
              <a:t>hist</a:t>
            </a:r>
            <a:r>
              <a:rPr lang="en-GB" dirty="0"/>
              <a:t>()’.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Fit estimator</a:t>
            </a:r>
          </a:p>
          <a:p>
            <a:pPr lvl="1"/>
            <a:r>
              <a:rPr lang="en-GB" dirty="0"/>
              <a:t>Estimate A (crudely) as </a:t>
            </a:r>
            <a:r>
              <a:rPr lang="en-GB" dirty="0" err="1"/>
              <a:t>sd</a:t>
            </a:r>
            <a:r>
              <a:rPr lang="en-GB" dirty="0"/>
              <a:t>(x)^2-1 </a:t>
            </a:r>
          </a:p>
          <a:p>
            <a:pPr lvl="1"/>
            <a:r>
              <a:rPr lang="en-GB" dirty="0"/>
              <a:t>Estimate M as mean(x). </a:t>
            </a:r>
          </a:p>
          <a:p>
            <a:endParaRPr lang="en-GB" dirty="0"/>
          </a:p>
          <a:p>
            <a:r>
              <a:rPr lang="en-GB" dirty="0"/>
              <a:t>Compare with the basic GWAS estimates. Use plot(</a:t>
            </a:r>
            <a:r>
              <a:rPr lang="en-GB" dirty="0" err="1"/>
              <a:t>zStats,est</a:t>
            </a:r>
            <a:r>
              <a:rPr lang="en-GB" dirty="0"/>
              <a:t>).</a:t>
            </a:r>
          </a:p>
          <a:p>
            <a:endParaRPr lang="en-GB" dirty="0"/>
          </a:p>
          <a:p>
            <a:r>
              <a:rPr lang="en-GB" dirty="0"/>
              <a:t>What do you think are the pros and cons of each estimate (without knowing the true underlying parameter values) ?</a:t>
            </a:r>
          </a:p>
          <a:p>
            <a:endParaRPr lang="en-GB" dirty="0"/>
          </a:p>
          <a:p>
            <a:r>
              <a:rPr lang="en-GB" dirty="0"/>
              <a:t>Convert </a:t>
            </a:r>
            <a:r>
              <a:rPr lang="en-GB" dirty="0" err="1"/>
              <a:t>Zs</a:t>
            </a:r>
            <a:r>
              <a:rPr lang="en-GB" dirty="0"/>
              <a:t> into log ORs by multiplying by the SE. Same pattern or different?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US" dirty="0"/>
          </a:p>
          <a:p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481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Other types of prior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Double exponential (</a:t>
            </a:r>
            <a:r>
              <a:rPr lang="en-US" dirty="0" err="1"/>
              <a:t>laplacian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Spike and slab</a:t>
            </a:r>
          </a:p>
          <a:p>
            <a:endParaRPr lang="en-US" dirty="0"/>
          </a:p>
          <a:p>
            <a:r>
              <a:rPr lang="en-US" dirty="0"/>
              <a:t>Mixed </a:t>
            </a:r>
            <a:r>
              <a:rPr lang="en-US" dirty="0" err="1"/>
              <a:t>normals</a:t>
            </a:r>
            <a:r>
              <a:rPr lang="en-US" dirty="0"/>
              <a:t> (see e.g. BOLT-LMM)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‘Non parametric’ approaches</a:t>
            </a:r>
          </a:p>
        </p:txBody>
      </p:sp>
    </p:spTree>
    <p:extLst>
      <p:ext uri="{BB962C8B-B14F-4D97-AF65-F5344CB8AC3E}">
        <p14:creationId xmlns:p14="http://schemas.microsoft.com/office/powerpoint/2010/main" val="2686931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 2: Improving the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08758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We will now look at how a similar model can be used to</a:t>
            </a:r>
            <a:r>
              <a:rPr lang="mr-IN" dirty="0"/>
              <a:t>…</a:t>
            </a:r>
            <a:r>
              <a:rPr lang="en-US" dirty="0"/>
              <a:t> </a:t>
            </a:r>
          </a:p>
          <a:p>
            <a:pPr marL="457200" lvl="1" indent="0">
              <a:buNone/>
            </a:pPr>
            <a:r>
              <a:rPr lang="en-US" dirty="0"/>
              <a:t>a)Work out how much trait variation is explained by the SNP data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b)Do better primary GWAS analysis (tomorrow)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c)Predict phenotype from genotype (tomorrow)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mr-IN" dirty="0"/>
              <a:t>…</a:t>
            </a:r>
            <a:r>
              <a:rPr lang="en-GB" dirty="0"/>
              <a:t>.in the presence of</a:t>
            </a:r>
            <a:r>
              <a:rPr lang="en-GB" b="1" dirty="0"/>
              <a:t> genetic relatedness. </a:t>
            </a:r>
            <a:r>
              <a:rPr lang="en-GB" dirty="0"/>
              <a:t>For this we will model </a:t>
            </a:r>
            <a:r>
              <a:rPr lang="en-GB" b="1" dirty="0"/>
              <a:t>individual level data </a:t>
            </a:r>
            <a:r>
              <a:rPr lang="en-GB" dirty="0"/>
              <a:t>as opposed to </a:t>
            </a:r>
            <a:r>
              <a:rPr lang="en-GB" b="1" dirty="0"/>
              <a:t>summary statistics.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05473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1362" y="6198899"/>
            <a:ext cx="8229600" cy="7452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(Yang et al. American Journal of Human Genetics, 2011) 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54062" y="108041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Gene/environment model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5755290"/>
              </p:ext>
            </p:extLst>
          </p:nvPr>
        </p:nvGraphicFramePr>
        <p:xfrm>
          <a:off x="630075" y="3594076"/>
          <a:ext cx="585794" cy="20483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28600" imgH="800100" progId="Equation.DSMT4">
                  <p:embed/>
                </p:oleObj>
              </mc:Choice>
              <mc:Fallback>
                <p:oleObj name="Equation" r:id="rId2" imgW="228600" imgH="800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0075" y="3594076"/>
                        <a:ext cx="585794" cy="20483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838687"/>
              </p:ext>
            </p:extLst>
          </p:nvPr>
        </p:nvGraphicFramePr>
        <p:xfrm>
          <a:off x="4979988" y="3719513"/>
          <a:ext cx="531812" cy="191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15900" imgH="774700" progId="Equation.DSMT4">
                  <p:embed/>
                </p:oleObj>
              </mc:Choice>
              <mc:Fallback>
                <p:oleObj name="Equation" r:id="rId4" imgW="215900" imgH="774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79988" y="3719513"/>
                        <a:ext cx="531812" cy="191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251838" y="3745117"/>
            <a:ext cx="33393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= phenotype for individual </a:t>
            </a:r>
            <a:r>
              <a:rPr lang="en-US" sz="2200" i="1" dirty="0" err="1"/>
              <a:t>i</a:t>
            </a:r>
            <a:endParaRPr lang="en-US" sz="2200" dirty="0"/>
          </a:p>
        </p:txBody>
      </p:sp>
      <p:sp>
        <p:nvSpPr>
          <p:cNvPr id="13" name="TextBox 12"/>
          <p:cNvSpPr txBox="1"/>
          <p:nvPr/>
        </p:nvSpPr>
        <p:spPr>
          <a:xfrm>
            <a:off x="1174454" y="4350756"/>
            <a:ext cx="364886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= allele at SNP </a:t>
            </a:r>
            <a:r>
              <a:rPr lang="en-US" sz="2200" i="1" dirty="0"/>
              <a:t>j</a:t>
            </a:r>
            <a:r>
              <a:rPr lang="en-US" sz="2200" dirty="0"/>
              <a:t> for individual </a:t>
            </a:r>
            <a:r>
              <a:rPr lang="en-US" sz="2200" i="1" dirty="0" err="1"/>
              <a:t>i</a:t>
            </a:r>
            <a:endParaRPr lang="en-US" sz="2200" dirty="0"/>
          </a:p>
        </p:txBody>
      </p:sp>
      <p:sp>
        <p:nvSpPr>
          <p:cNvPr id="14" name="TextBox 13"/>
          <p:cNvSpPr txBox="1"/>
          <p:nvPr/>
        </p:nvSpPr>
        <p:spPr>
          <a:xfrm>
            <a:off x="1251838" y="5118317"/>
            <a:ext cx="20069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200" dirty="0"/>
              <a:t>= effect of SNP </a:t>
            </a:r>
            <a:r>
              <a:rPr lang="en-US" sz="2200" i="1" dirty="0"/>
              <a:t>j</a:t>
            </a:r>
            <a:endParaRPr lang="en-US" sz="2200" dirty="0"/>
          </a:p>
        </p:txBody>
      </p:sp>
      <p:sp>
        <p:nvSpPr>
          <p:cNvPr id="15" name="TextBox 14"/>
          <p:cNvSpPr txBox="1"/>
          <p:nvPr/>
        </p:nvSpPr>
        <p:spPr>
          <a:xfrm>
            <a:off x="5463522" y="3745564"/>
            <a:ext cx="335220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200" dirty="0"/>
              <a:t>= covariate </a:t>
            </a:r>
            <a:r>
              <a:rPr lang="en-US" sz="2200" i="1" dirty="0"/>
              <a:t>k</a:t>
            </a:r>
            <a:r>
              <a:rPr lang="en-US" sz="2200" dirty="0"/>
              <a:t> for individual </a:t>
            </a:r>
            <a:r>
              <a:rPr lang="en-US" sz="2200" i="1" dirty="0" err="1"/>
              <a:t>i</a:t>
            </a:r>
            <a:endParaRPr lang="en-US" sz="2200" dirty="0"/>
          </a:p>
        </p:txBody>
      </p:sp>
      <p:sp>
        <p:nvSpPr>
          <p:cNvPr id="16" name="TextBox 15"/>
          <p:cNvSpPr txBox="1"/>
          <p:nvPr/>
        </p:nvSpPr>
        <p:spPr>
          <a:xfrm>
            <a:off x="5465207" y="4429460"/>
            <a:ext cx="26739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200" dirty="0"/>
              <a:t>= effect of covariate </a:t>
            </a:r>
            <a:r>
              <a:rPr lang="en-US" sz="2200" i="1" dirty="0"/>
              <a:t>k</a:t>
            </a:r>
            <a:endParaRPr lang="en-US" sz="2200" dirty="0"/>
          </a:p>
        </p:txBody>
      </p:sp>
      <p:sp>
        <p:nvSpPr>
          <p:cNvPr id="17" name="TextBox 16"/>
          <p:cNvSpPr txBox="1"/>
          <p:nvPr/>
        </p:nvSpPr>
        <p:spPr>
          <a:xfrm>
            <a:off x="5495582" y="5174695"/>
            <a:ext cx="129912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200" dirty="0"/>
              <a:t>= residual</a:t>
            </a: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1101621"/>
              </p:ext>
            </p:extLst>
          </p:nvPr>
        </p:nvGraphicFramePr>
        <p:xfrm>
          <a:off x="1712913" y="1335616"/>
          <a:ext cx="5559425" cy="163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638300" imgH="482600" progId="Equation.DSMT4">
                  <p:embed/>
                </p:oleObj>
              </mc:Choice>
              <mc:Fallback>
                <p:oleObj name="Equation" r:id="rId6" imgW="16383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12913" y="1335616"/>
                        <a:ext cx="5559425" cy="163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3446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1362" y="6252677"/>
            <a:ext cx="8229600" cy="7452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(Yang et al. American Journal of Human Genetics, 2011) 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54062" y="108041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Gene/environment model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9939189"/>
              </p:ext>
            </p:extLst>
          </p:nvPr>
        </p:nvGraphicFramePr>
        <p:xfrm>
          <a:off x="2900730" y="4803835"/>
          <a:ext cx="3492500" cy="690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028700" imgH="203200" progId="Equation.DSMT4">
                  <p:embed/>
                </p:oleObj>
              </mc:Choice>
              <mc:Fallback>
                <p:oleObj name="Equation" r:id="rId2" imgW="10287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00730" y="4803835"/>
                        <a:ext cx="3492500" cy="690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313012" y="3766653"/>
            <a:ext cx="4817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Can write in matrix form as: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3235687"/>
              </p:ext>
            </p:extLst>
          </p:nvPr>
        </p:nvGraphicFramePr>
        <p:xfrm>
          <a:off x="1712913" y="1250950"/>
          <a:ext cx="5559425" cy="163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638300" imgH="482600" progId="Equation.DSMT4">
                  <p:embed/>
                </p:oleObj>
              </mc:Choice>
              <mc:Fallback>
                <p:oleObj name="Equation" r:id="rId4" imgW="16383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12913" y="1250950"/>
                        <a:ext cx="5559425" cy="163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5590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54062" y="108041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Gene/environment model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030" y="2985557"/>
            <a:ext cx="8105631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There is more to decide about the model beyond this equation, </a:t>
            </a:r>
            <a:r>
              <a:rPr lang="en-US" sz="2800" dirty="0" err="1"/>
              <a:t>e.g</a:t>
            </a:r>
            <a:r>
              <a:rPr lang="en-US" sz="2800" dirty="0"/>
              <a:t>:</a:t>
            </a:r>
          </a:p>
          <a:p>
            <a:r>
              <a:rPr lang="en-US" sz="2800" dirty="0"/>
              <a:t>	-Which variables are random are which are known constants?</a:t>
            </a:r>
          </a:p>
          <a:p>
            <a:r>
              <a:rPr lang="en-US" sz="2800" dirty="0"/>
              <a:t>	-What are the probability distributions of the random variables?</a:t>
            </a:r>
          </a:p>
          <a:p>
            <a:r>
              <a:rPr lang="en-US" sz="2800" dirty="0"/>
              <a:t>		</a:t>
            </a:r>
          </a:p>
          <a:p>
            <a:r>
              <a:rPr lang="en-US" sz="2800" dirty="0"/>
              <a:t>					</a:t>
            </a:r>
            <a:r>
              <a:rPr lang="en-US" sz="2800" b="1" dirty="0"/>
              <a:t>Any suggestions?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3235687"/>
              </p:ext>
            </p:extLst>
          </p:nvPr>
        </p:nvGraphicFramePr>
        <p:xfrm>
          <a:off x="1712913" y="1250950"/>
          <a:ext cx="5559425" cy="163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638300" imgH="482600" progId="Equation.DSMT4">
                  <p:embed/>
                </p:oleObj>
              </mc:Choice>
              <mc:Fallback>
                <p:oleObj name="Equation" r:id="rId2" imgW="16383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12913" y="1250950"/>
                        <a:ext cx="5559425" cy="163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8171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67867" y="-134595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Gene/environment model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0592" y="2298179"/>
            <a:ext cx="8460789" cy="5693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/>
              <a:t>We’ll treat </a:t>
            </a:r>
            <a:r>
              <a:rPr lang="en-US" sz="2600" i="1" dirty="0"/>
              <a:t>X </a:t>
            </a:r>
            <a:r>
              <a:rPr lang="en-US" sz="2600" dirty="0"/>
              <a:t>and </a:t>
            </a:r>
            <a:r>
              <a:rPr lang="en-US" sz="2600" i="1" dirty="0"/>
              <a:t>W </a:t>
            </a:r>
            <a:r>
              <a:rPr lang="en-US" sz="2600" dirty="0"/>
              <a:t>as known </a:t>
            </a:r>
            <a:r>
              <a:rPr lang="en-US" sz="2600" b="1" dirty="0"/>
              <a:t>constants</a:t>
            </a:r>
            <a:r>
              <a:rPr lang="en-US" sz="2600" dirty="0"/>
              <a:t> </a:t>
            </a:r>
            <a:r>
              <a:rPr lang="mr-IN" sz="2600" dirty="0"/>
              <a:t>–</a:t>
            </a:r>
            <a:r>
              <a:rPr lang="en-GB" sz="2600" dirty="0"/>
              <a:t> transfer the</a:t>
            </a:r>
            <a:r>
              <a:rPr lang="en-US" sz="2600" dirty="0"/>
              <a:t> randomness onto other variables like in a linear regression</a:t>
            </a:r>
          </a:p>
          <a:p>
            <a:pPr marL="457200" indent="-457200">
              <a:buFont typeface="Arial"/>
              <a:buChar char="•"/>
            </a:pPr>
            <a:endParaRPr lang="en-US" sz="2600" dirty="0"/>
          </a:p>
          <a:p>
            <a:pPr marL="457200" indent="-457200">
              <a:buFont typeface="Arial"/>
              <a:buChar char="•"/>
            </a:pPr>
            <a:r>
              <a:rPr lang="en-US" sz="2600" i="1" dirty="0" err="1"/>
              <a:t>y</a:t>
            </a:r>
            <a:r>
              <a:rPr lang="en-US" sz="2600" i="1" baseline="-25000" dirty="0" err="1"/>
              <a:t>i</a:t>
            </a:r>
            <a:r>
              <a:rPr lang="en-US" sz="2600" dirty="0"/>
              <a:t> is also observed in the data, but we’ll assume it is related to everything in the summations by the </a:t>
            </a:r>
            <a:r>
              <a:rPr lang="en-US" sz="2600" b="1" dirty="0"/>
              <a:t>random variable</a:t>
            </a:r>
            <a:r>
              <a:rPr lang="en-US" sz="2600" dirty="0"/>
              <a:t> </a:t>
            </a:r>
          </a:p>
          <a:p>
            <a:pPr marL="457200" indent="-457200">
              <a:buFont typeface="Arial"/>
              <a:buChar char="•"/>
            </a:pPr>
            <a:endParaRPr lang="en-US" sz="2600" dirty="0"/>
          </a:p>
          <a:p>
            <a:pPr marL="457200" indent="-457200">
              <a:buFont typeface="Arial"/>
              <a:buChar char="•"/>
            </a:pPr>
            <a:r>
              <a:rPr lang="en-US" sz="2600" dirty="0"/>
              <a:t>Which other variables are </a:t>
            </a:r>
            <a:r>
              <a:rPr lang="en-US" sz="2600" b="1" dirty="0"/>
              <a:t>random </a:t>
            </a:r>
            <a:r>
              <a:rPr lang="en-US" sz="2600" dirty="0"/>
              <a:t>(assume an underlying distribution) and which are </a:t>
            </a:r>
            <a:r>
              <a:rPr lang="en-US" sz="2600" b="1" dirty="0"/>
              <a:t>fixed </a:t>
            </a:r>
            <a:r>
              <a:rPr lang="en-US" sz="2600" dirty="0"/>
              <a:t> (assume a fixed underlying true value)? </a:t>
            </a:r>
            <a:endParaRPr lang="en-US" sz="2600" i="1" dirty="0"/>
          </a:p>
          <a:p>
            <a:pPr marL="457200" indent="-457200">
              <a:buFont typeface="Arial"/>
              <a:buChar char="•"/>
            </a:pPr>
            <a:endParaRPr lang="en-US" sz="2600" dirty="0"/>
          </a:p>
          <a:p>
            <a:pPr marL="457200" indent="-457200">
              <a:buFont typeface="Arial"/>
              <a:buChar char="•"/>
            </a:pPr>
            <a:endParaRPr lang="en-US" sz="2600" dirty="0"/>
          </a:p>
          <a:p>
            <a:r>
              <a:rPr lang="en-US" sz="2600" dirty="0"/>
              <a:t>	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4290264"/>
              </p:ext>
            </p:extLst>
          </p:nvPr>
        </p:nvGraphicFramePr>
        <p:xfrm>
          <a:off x="2069222" y="4093446"/>
          <a:ext cx="403225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27000" imgH="266700" progId="Equation.DSMT4">
                  <p:embed/>
                </p:oleObj>
              </mc:Choice>
              <mc:Fallback>
                <p:oleObj name="Equation" r:id="rId2" imgW="1270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69222" y="4093446"/>
                        <a:ext cx="403225" cy="841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1051054"/>
              </p:ext>
            </p:extLst>
          </p:nvPr>
        </p:nvGraphicFramePr>
        <p:xfrm>
          <a:off x="1850963" y="794132"/>
          <a:ext cx="5559425" cy="163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638300" imgH="482600" progId="Equation.DSMT4">
                  <p:embed/>
                </p:oleObj>
              </mc:Choice>
              <mc:Fallback>
                <p:oleObj name="Equation" r:id="rId4" imgW="16383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50963" y="794132"/>
                        <a:ext cx="5559425" cy="163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9598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088" y="-191025"/>
            <a:ext cx="8229600" cy="1143000"/>
          </a:xfrm>
        </p:spPr>
        <p:txBody>
          <a:bodyPr/>
          <a:lstStyle/>
          <a:p>
            <a:r>
              <a:rPr lang="en-US" dirty="0"/>
              <a:t>‘Fixed’ and ‘random’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016002"/>
            <a:ext cx="8988778" cy="5841997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Parameters</a:t>
            </a:r>
            <a:r>
              <a:rPr lang="en-US" dirty="0"/>
              <a:t> </a:t>
            </a:r>
            <a:r>
              <a:rPr lang="en-GB" dirty="0"/>
              <a:t>can be random or fixed</a:t>
            </a:r>
            <a:endParaRPr lang="en-US" dirty="0"/>
          </a:p>
          <a:p>
            <a:pPr lvl="1"/>
            <a:r>
              <a:rPr lang="en-US" dirty="0"/>
              <a:t>Parameters are things like ‘true effect of an allele’, or ‘true average height difference between men and women’: things that control the probability of data and that we often want to infer. Can be fixed or random</a:t>
            </a:r>
          </a:p>
          <a:p>
            <a:pPr lvl="1"/>
            <a:endParaRPr lang="en-US" dirty="0"/>
          </a:p>
          <a:p>
            <a:r>
              <a:rPr lang="en-US" b="1" dirty="0"/>
              <a:t>Constants </a:t>
            </a:r>
            <a:r>
              <a:rPr lang="en-US" dirty="0"/>
              <a:t>are non-random variables. Data we do not apply probability distributions to </a:t>
            </a:r>
          </a:p>
          <a:p>
            <a:endParaRPr lang="en-US" dirty="0"/>
          </a:p>
          <a:p>
            <a:r>
              <a:rPr lang="en-US" b="1" dirty="0"/>
              <a:t>Random variable </a:t>
            </a:r>
            <a:r>
              <a:rPr lang="en-US" dirty="0"/>
              <a:t>typically refers to data that are assumed to be generated by an underlying distribution – includes parameters and </a:t>
            </a:r>
            <a:r>
              <a:rPr lang="en-US" b="1" dirty="0"/>
              <a:t>data points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69207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01"/>
            <a:ext cx="8229600" cy="1325562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222" y="1241590"/>
            <a:ext cx="8706556" cy="529185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These sessions build on what you’ve learned about genome-wide association studies</a:t>
            </a:r>
          </a:p>
          <a:p>
            <a:endParaRPr lang="en-US" dirty="0"/>
          </a:p>
          <a:p>
            <a:r>
              <a:rPr lang="en-US" dirty="0"/>
              <a:t>Most GWAS implicate large numbers of SNPs in both common diseases (e.g. type II diabetes, bipolar disorder) and normally distributed phenotypes (e.g. height, BMI and IQ)</a:t>
            </a:r>
          </a:p>
          <a:p>
            <a:endParaRPr lang="en-US" dirty="0"/>
          </a:p>
          <a:p>
            <a:r>
              <a:rPr lang="en-US" dirty="0"/>
              <a:t>What can we do with SNP data to </a:t>
            </a:r>
            <a:r>
              <a:rPr lang="en-US" dirty="0" err="1"/>
              <a:t>analyse</a:t>
            </a:r>
            <a:r>
              <a:rPr lang="en-US" dirty="0"/>
              <a:t> the genetics of these </a:t>
            </a:r>
            <a:r>
              <a:rPr lang="en-US" i="1" dirty="0"/>
              <a:t>complex</a:t>
            </a:r>
            <a:r>
              <a:rPr lang="en-US" dirty="0"/>
              <a:t> phenotypes?</a:t>
            </a:r>
          </a:p>
          <a:p>
            <a:endParaRPr lang="en-US" dirty="0"/>
          </a:p>
          <a:p>
            <a:r>
              <a:rPr lang="en-US" dirty="0"/>
              <a:t>We will implement a specific model for the relationship between SNPs and phenotype, and see what inferences we can use it to make.</a:t>
            </a:r>
          </a:p>
        </p:txBody>
      </p:sp>
    </p:spTree>
    <p:extLst>
      <p:ext uri="{BB962C8B-B14F-4D97-AF65-F5344CB8AC3E}">
        <p14:creationId xmlns:p14="http://schemas.microsoft.com/office/powerpoint/2010/main" val="1068863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/>
          <p:cNvSpPr/>
          <p:nvPr/>
        </p:nvSpPr>
        <p:spPr>
          <a:xfrm>
            <a:off x="2910585" y="5334931"/>
            <a:ext cx="5907048" cy="13870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38357" y="3102732"/>
            <a:ext cx="3259667" cy="12782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28290" y="1398109"/>
            <a:ext cx="3259667" cy="12782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924778" y="2145998"/>
            <a:ext cx="3259667" cy="127822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778" y="84143"/>
            <a:ext cx="8763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‘Fixed’ and ‘random’:</a:t>
            </a:r>
            <a:br>
              <a:rPr lang="en-US" dirty="0"/>
            </a:br>
            <a:r>
              <a:rPr lang="en-US" dirty="0"/>
              <a:t>Example depiction of a probability model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10722" y="1679222"/>
            <a:ext cx="2583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Fixed parameter</a:t>
            </a:r>
          </a:p>
        </p:txBody>
      </p:sp>
      <p:sp>
        <p:nvSpPr>
          <p:cNvPr id="7" name="Rectangle 6"/>
          <p:cNvSpPr/>
          <p:nvPr/>
        </p:nvSpPr>
        <p:spPr>
          <a:xfrm>
            <a:off x="838199" y="3480671"/>
            <a:ext cx="30337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Random parameter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5778" y="4773613"/>
            <a:ext cx="51711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Parameter probability distribution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02000" y="5748912"/>
            <a:ext cx="538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Fixed parameter (hyper-parameter)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12486" y="2511778"/>
            <a:ext cx="2790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Random variables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3302000" y="5254500"/>
            <a:ext cx="127000" cy="385830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048000" y="4380961"/>
            <a:ext cx="112889" cy="463208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125024" y="3301867"/>
            <a:ext cx="997309" cy="385830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3902068" y="2065052"/>
            <a:ext cx="1022710" cy="44672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5314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2873" y="1420211"/>
            <a:ext cx="8460789" cy="5847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200" dirty="0"/>
              <a:t>It is standard to assume that the environmental component,      is normally distributed</a:t>
            </a:r>
          </a:p>
          <a:p>
            <a:pPr marL="457200" indent="-457200">
              <a:buFont typeface="Arial"/>
              <a:buChar char="•"/>
            </a:pPr>
            <a:endParaRPr lang="en-US" sz="2200" dirty="0"/>
          </a:p>
          <a:p>
            <a:pPr marL="457200" indent="-457200">
              <a:buFont typeface="Arial"/>
              <a:buChar char="•"/>
            </a:pPr>
            <a:r>
              <a:rPr lang="en-US" sz="2200" i="1" dirty="0"/>
              <a:t>X</a:t>
            </a:r>
            <a:r>
              <a:rPr lang="en-US" sz="2200" dirty="0"/>
              <a:t> is constant and     is a vector of fixed effects: they do not vary so they have no variance.</a:t>
            </a:r>
          </a:p>
          <a:p>
            <a:pPr marL="457200" indent="-457200">
              <a:buFont typeface="Arial"/>
              <a:buChar char="•"/>
            </a:pPr>
            <a:endParaRPr lang="en-US" sz="2200" i="1" dirty="0"/>
          </a:p>
          <a:p>
            <a:pPr marL="457200" indent="-457200">
              <a:buFont typeface="Arial"/>
              <a:buChar char="•"/>
            </a:pPr>
            <a:r>
              <a:rPr lang="en-US" sz="2200" dirty="0"/>
              <a:t>Assume each </a:t>
            </a:r>
            <a:r>
              <a:rPr lang="en-US" sz="2200" i="1" dirty="0" err="1"/>
              <a:t>u</a:t>
            </a:r>
            <a:r>
              <a:rPr lang="en-US" sz="2200" i="1" baseline="-25000" dirty="0" err="1"/>
              <a:t>j</a:t>
            </a:r>
            <a:r>
              <a:rPr lang="en-US" sz="2200" dirty="0"/>
              <a:t> is random, with same prior normal distribution as in our previous model, then the variance of </a:t>
            </a:r>
            <a:r>
              <a:rPr lang="en-US" sz="2200" i="1" dirty="0"/>
              <a:t>y </a:t>
            </a:r>
            <a:r>
              <a:rPr lang="en-US" sz="2200" dirty="0"/>
              <a:t>is </a:t>
            </a:r>
          </a:p>
          <a:p>
            <a:pPr marL="457200" indent="-457200">
              <a:buFont typeface="Arial"/>
              <a:buChar char="•"/>
            </a:pPr>
            <a:endParaRPr lang="en-US" sz="2200" dirty="0"/>
          </a:p>
          <a:p>
            <a:pPr marL="457200" indent="-457200">
              <a:buFont typeface="Arial"/>
              <a:buChar char="•"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200" dirty="0"/>
              <a:t>	</a:t>
            </a:r>
            <a:r>
              <a:rPr lang="mr-IN" sz="2200" dirty="0"/>
              <a:t>…</a:t>
            </a:r>
            <a:r>
              <a:rPr lang="en-GB" sz="2200" dirty="0"/>
              <a:t>.and its expected value (mean) is</a:t>
            </a:r>
            <a:endParaRPr lang="en-US" sz="2200" dirty="0"/>
          </a:p>
          <a:p>
            <a:pPr marL="457200" indent="-457200">
              <a:buFont typeface="Arial"/>
              <a:buChar char="•"/>
            </a:pPr>
            <a:endParaRPr lang="en-US" sz="2200" i="1" dirty="0"/>
          </a:p>
          <a:p>
            <a:pPr marL="457200" indent="-457200">
              <a:buFont typeface="Arial"/>
              <a:buChar char="•"/>
            </a:pPr>
            <a:endParaRPr lang="en-US" sz="2200" dirty="0"/>
          </a:p>
          <a:p>
            <a:pPr marL="457200" indent="-457200">
              <a:buFont typeface="Arial"/>
              <a:buChar char="•"/>
            </a:pPr>
            <a:endParaRPr lang="en-US" sz="2200" dirty="0"/>
          </a:p>
          <a:p>
            <a:r>
              <a:rPr lang="en-US" sz="2200" dirty="0"/>
              <a:t>	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6118173"/>
              </p:ext>
            </p:extLst>
          </p:nvPr>
        </p:nvGraphicFramePr>
        <p:xfrm>
          <a:off x="7756807" y="1506575"/>
          <a:ext cx="294043" cy="3307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01600" imgH="114300" progId="Equation.DSMT4">
                  <p:embed/>
                </p:oleObj>
              </mc:Choice>
              <mc:Fallback>
                <p:oleObj name="Equation" r:id="rId2" imgW="101600" imgH="114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756807" y="1506575"/>
                        <a:ext cx="294043" cy="3307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3522410"/>
              </p:ext>
            </p:extLst>
          </p:nvPr>
        </p:nvGraphicFramePr>
        <p:xfrm>
          <a:off x="2810163" y="4211899"/>
          <a:ext cx="3775075" cy="1227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485900" imgH="482600" progId="Equation.DSMT4">
                  <p:embed/>
                </p:oleObj>
              </mc:Choice>
              <mc:Fallback>
                <p:oleObj name="Equation" r:id="rId4" imgW="14859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10163" y="4211899"/>
                        <a:ext cx="3775075" cy="1227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6058702"/>
              </p:ext>
            </p:extLst>
          </p:nvPr>
        </p:nvGraphicFramePr>
        <p:xfrm>
          <a:off x="2983613" y="5729111"/>
          <a:ext cx="2614612" cy="1160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028700" imgH="457200" progId="Equation.DSMT4">
                  <p:embed/>
                </p:oleObj>
              </mc:Choice>
              <mc:Fallback>
                <p:oleObj name="Equation" r:id="rId6" imgW="10287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83613" y="5729111"/>
                        <a:ext cx="2614612" cy="1160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8368456"/>
              </p:ext>
            </p:extLst>
          </p:nvPr>
        </p:nvGraphicFramePr>
        <p:xfrm>
          <a:off x="1713429" y="-80967"/>
          <a:ext cx="5559425" cy="163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638300" imgH="482600" progId="Equation.DSMT4">
                  <p:embed/>
                </p:oleObj>
              </mc:Choice>
              <mc:Fallback>
                <p:oleObj name="Equation" r:id="rId8" imgW="16383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713429" y="-80967"/>
                        <a:ext cx="5559425" cy="163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5365674"/>
              </p:ext>
            </p:extLst>
          </p:nvPr>
        </p:nvGraphicFramePr>
        <p:xfrm>
          <a:off x="2810163" y="2460667"/>
          <a:ext cx="281155" cy="408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39700" imgH="203200" progId="Equation.DSMT4">
                  <p:embed/>
                </p:oleObj>
              </mc:Choice>
              <mc:Fallback>
                <p:oleObj name="Equation" r:id="rId10" imgW="1397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810163" y="2460667"/>
                        <a:ext cx="281155" cy="4089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886341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64824" y="21945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Nice properties of this model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80367"/>
            <a:ext cx="8889738" cy="4832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/>
              <a:t>Not too many parameters to fit (                 ). Don’t have to fit an effect for each SNP, which is hard.</a:t>
            </a:r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800" dirty="0"/>
              <a:t>      tells us directly the variance in </a:t>
            </a:r>
            <a:r>
              <a:rPr lang="en-US" sz="2800" i="1" dirty="0"/>
              <a:t>y</a:t>
            </a:r>
            <a:r>
              <a:rPr lang="en-US" sz="2800" dirty="0"/>
              <a:t> that is explained by the genetic data. The ‘Chip heritability’ is then:</a:t>
            </a:r>
          </a:p>
          <a:p>
            <a:endParaRPr lang="en-US" sz="2800" dirty="0"/>
          </a:p>
          <a:p>
            <a:endParaRPr lang="en-US" sz="2800" dirty="0"/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lvl="1"/>
            <a:r>
              <a:rPr lang="mr-IN" sz="2800" dirty="0"/>
              <a:t>…</a:t>
            </a:r>
            <a:r>
              <a:rPr lang="en-US" sz="2800" dirty="0"/>
              <a:t>which we could for example use to find how much heritability is explained via a certain portion of genes.</a:t>
            </a:r>
          </a:p>
          <a:p>
            <a:endParaRPr lang="en-US" sz="2800" b="1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2985117"/>
              </p:ext>
            </p:extLst>
          </p:nvPr>
        </p:nvGraphicFramePr>
        <p:xfrm>
          <a:off x="537214" y="3449035"/>
          <a:ext cx="426963" cy="5603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03200" imgH="266700" progId="Equation.DSMT4">
                  <p:embed/>
                </p:oleObj>
              </mc:Choice>
              <mc:Fallback>
                <p:oleObj name="Equation" r:id="rId2" imgW="2032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7214" y="3449035"/>
                        <a:ext cx="426963" cy="5603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3675304"/>
              </p:ext>
            </p:extLst>
          </p:nvPr>
        </p:nvGraphicFramePr>
        <p:xfrm>
          <a:off x="927100" y="1401763"/>
          <a:ext cx="7024688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755900" imgH="304800" progId="Equation.DSMT4">
                  <p:embed/>
                </p:oleObj>
              </mc:Choice>
              <mc:Fallback>
                <p:oleObj name="Equation" r:id="rId4" imgW="2755900" imgH="304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7100" y="1401763"/>
                        <a:ext cx="7024688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3969194"/>
              </p:ext>
            </p:extLst>
          </p:nvPr>
        </p:nvGraphicFramePr>
        <p:xfrm>
          <a:off x="5303018" y="2183595"/>
          <a:ext cx="1308898" cy="624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558800" imgH="266700" progId="Equation.DSMT4">
                  <p:embed/>
                </p:oleObj>
              </mc:Choice>
              <mc:Fallback>
                <p:oleObj name="Equation" r:id="rId6" imgW="5588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03018" y="2183595"/>
                        <a:ext cx="1308898" cy="624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74D0F41-B212-9A4D-A21F-452A7C8F02A9}"/>
                  </a:ext>
                </a:extLst>
              </p:cNvPr>
              <p:cNvSpPr txBox="1"/>
              <p:nvPr/>
            </p:nvSpPr>
            <p:spPr>
              <a:xfrm>
                <a:off x="964177" y="4520661"/>
                <a:ext cx="6582843" cy="9074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6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600" i="1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GB" sz="2600" b="0" i="1" smtClean="0">
                              <a:latin typeface="Cambria Math" panose="02040503050406030204" pitchFamily="18" charset="0"/>
                            </a:rPr>
                            <m:t>𝑐h𝑖𝑝</m:t>
                          </m:r>
                        </m:sub>
                        <m:sup>
                          <m:r>
                            <a:rPr lang="en-GB" sz="2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2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GB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sub>
                            <m:sup>
                              <m:r>
                                <a:rPr lang="en-GB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Sup>
                            <m:sSubSupPr>
                              <m:ctrlPr>
                                <a:rPr lang="en-GB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sz="26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</m:sub>
                            <m:sup>
                              <m:r>
                                <a:rPr lang="en-GB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sSubSup>
                            <m:sSubSupPr>
                              <m:ctrlPr>
                                <a:rPr lang="en-GB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sz="2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GB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GB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𝐴</m:t>
                              </m:r>
                            </m:sub>
                            <m:sup>
                              <m:r>
                                <a:rPr lang="en-GB" sz="26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m:rPr>
                          <m:nor/>
                        </m:rPr>
                        <a:rPr lang="en-GB" sz="26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2600" b="0" i="0" smtClean="0">
                          <a:latin typeface="Cambria Math" panose="02040503050406030204" pitchFamily="18" charset="0"/>
                        </a:rPr>
                        <m:t>where</m:t>
                      </m:r>
                      <m:r>
                        <a:rPr lang="en-GB" sz="2600" b="0" i="1" smtClean="0">
                          <a:latin typeface="Cambria Math" panose="02040503050406030204" pitchFamily="18" charset="0"/>
                        </a:rPr>
                        <m:t>  </m:t>
                      </m:r>
                      <m:sSubSup>
                        <m:sSubSupPr>
                          <m:ctrl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𝐴</m:t>
                          </m:r>
                        </m:sub>
                        <m:sup>
                          <m: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GB" sz="2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GB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sub>
                        <m:sup>
                          <m: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GB" sz="2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en-GB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6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en-GB" sz="2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𝑠𝑛𝑝𝑠</m:t>
                          </m:r>
                        </m:sub>
                      </m:sSub>
                    </m:oMath>
                  </m:oMathPara>
                </a14:m>
                <a:endParaRPr lang="en-GB" sz="2600" b="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74D0F41-B212-9A4D-A21F-452A7C8F02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4177" y="4520661"/>
                <a:ext cx="6582843" cy="907493"/>
              </a:xfrm>
              <a:prstGeom prst="rect">
                <a:avLst/>
              </a:prstGeom>
              <a:blipFill>
                <a:blip r:embed="rId8"/>
                <a:stretch>
                  <a:fillRect b="-8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776172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64824" y="1164945"/>
            <a:ext cx="8011786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	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	-We’re accounting for relatedness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	</a:t>
            </a:r>
            <a:r>
              <a:rPr lang="en-US" sz="2800" b="1" dirty="0"/>
              <a:t>WW’</a:t>
            </a:r>
            <a:r>
              <a:rPr lang="en-US" sz="2800" dirty="0"/>
              <a:t> is known as the genetic relatedness matrix </a:t>
            </a:r>
          </a:p>
          <a:p>
            <a:r>
              <a:rPr lang="en-US" sz="2800" dirty="0"/>
              <a:t>				Measures genetic covariance </a:t>
            </a:r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marL="457200" indent="-457200">
              <a:buFontTx/>
              <a:buChar char="-"/>
            </a:pPr>
            <a:endParaRPr lang="en-US" sz="2800" dirty="0"/>
          </a:p>
          <a:p>
            <a:endParaRPr lang="en-US" sz="2800" b="1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64824" y="21945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Nice properties of this model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4582254"/>
              </p:ext>
            </p:extLst>
          </p:nvPr>
        </p:nvGraphicFramePr>
        <p:xfrm>
          <a:off x="927100" y="1554163"/>
          <a:ext cx="7024688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755900" imgH="304800" progId="Equation.DSMT4">
                  <p:embed/>
                </p:oleObj>
              </mc:Choice>
              <mc:Fallback>
                <p:oleObj name="Equation" r:id="rId2" imgW="2755900" imgH="304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27100" y="1554163"/>
                        <a:ext cx="7024688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0467108"/>
              </p:ext>
            </p:extLst>
          </p:nvPr>
        </p:nvGraphicFramePr>
        <p:xfrm>
          <a:off x="2159475" y="3506347"/>
          <a:ext cx="4347474" cy="1333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574800" imgH="482600" progId="Equation.DSMT4">
                  <p:embed/>
                </p:oleObj>
              </mc:Choice>
              <mc:Fallback>
                <p:oleObj name="Equation" r:id="rId4" imgW="15748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59475" y="3506347"/>
                        <a:ext cx="4347474" cy="1333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7446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64824" y="2194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this estimate of heritability?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7479344"/>
              </p:ext>
            </p:extLst>
          </p:nvPr>
        </p:nvGraphicFramePr>
        <p:xfrm>
          <a:off x="2787228" y="1164945"/>
          <a:ext cx="2979738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079500" imgH="266700" progId="Equation.DSMT4">
                  <p:embed/>
                </p:oleObj>
              </mc:Choice>
              <mc:Fallback>
                <p:oleObj name="Equation" r:id="rId2" imgW="10795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87228" y="1164945"/>
                        <a:ext cx="2979738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31317" y="2174732"/>
            <a:ext cx="8463107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The genetic variance we can explain using the data we have genotyped (and imputed if applicable)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This tends to much lower than the estimate of heritability we can from classical (non-molecular) genetics, usually </a:t>
            </a:r>
            <a:r>
              <a:rPr lang="en-US" sz="2400" b="1" dirty="0"/>
              <a:t>twin studies </a:t>
            </a:r>
            <a:r>
              <a:rPr lang="mr-IN" sz="2400" dirty="0"/>
              <a:t>–</a:t>
            </a:r>
            <a:r>
              <a:rPr lang="en-US" sz="2400" dirty="0"/>
              <a:t> can you think why?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endParaRPr lang="en-US" sz="2400" dirty="0"/>
          </a:p>
          <a:p>
            <a:pPr marL="285750" indent="-285750">
              <a:buFont typeface="Arial"/>
              <a:buChar char="•"/>
            </a:pPr>
            <a:endParaRPr lang="en-US" sz="2400" b="1" dirty="0"/>
          </a:p>
          <a:p>
            <a:pPr marL="285750" indent="-285750">
              <a:buFont typeface="Arial"/>
              <a:buChar char="•"/>
            </a:pPr>
            <a:r>
              <a:rPr lang="en-US" sz="2400" b="1" dirty="0"/>
              <a:t>This is changing</a:t>
            </a:r>
            <a:r>
              <a:rPr lang="en-US" sz="2400" dirty="0"/>
              <a:t> (</a:t>
            </a:r>
            <a:r>
              <a:rPr lang="en-US" sz="2400" dirty="0" err="1"/>
              <a:t>Wainschtain</a:t>
            </a:r>
            <a:r>
              <a:rPr lang="en-US" sz="2400" dirty="0"/>
              <a:t> et al. 2019, </a:t>
            </a:r>
            <a:r>
              <a:rPr lang="en-US" sz="2400" dirty="0" err="1"/>
              <a:t>bioRxiv</a:t>
            </a:r>
            <a:r>
              <a:rPr lang="en-US" sz="2400" dirty="0"/>
              <a:t>, </a:t>
            </a:r>
            <a:r>
              <a:rPr lang="en-US" sz="2400" i="1" dirty="0"/>
              <a:t>Recovery of trait heritability from whole genome sequence data</a:t>
            </a:r>
            <a:r>
              <a:rPr lang="en-US" sz="2400" dirty="0"/>
              <a:t>)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6201424"/>
              </p:ext>
            </p:extLst>
          </p:nvPr>
        </p:nvGraphicFramePr>
        <p:xfrm>
          <a:off x="2908300" y="4484688"/>
          <a:ext cx="2743200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016000" imgH="266700" progId="Equation.DSMT4">
                  <p:embed/>
                </p:oleObj>
              </mc:Choice>
              <mc:Fallback>
                <p:oleObj name="Equation" r:id="rId4" imgW="10160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08300" y="4484688"/>
                        <a:ext cx="2743200" cy="72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08641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64824" y="9921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Random or Fixed? </a:t>
            </a:r>
            <a:br>
              <a:rPr lang="en-US" dirty="0"/>
            </a:br>
            <a:r>
              <a:rPr lang="en-US" dirty="0"/>
              <a:t>Bayesian or </a:t>
            </a:r>
            <a:r>
              <a:rPr lang="en-US" dirty="0" err="1"/>
              <a:t>Frequentist</a:t>
            </a:r>
            <a:r>
              <a:rPr lang="en-US" dirty="0"/>
              <a:t>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5428" y="1567954"/>
            <a:ext cx="8463107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The real parameters of interest in this use of the model are   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lvl="3"/>
            <a:r>
              <a:rPr lang="en-US" sz="2400" dirty="0"/>
              <a:t> and             , and to a lesser extent 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713299"/>
              </p:ext>
            </p:extLst>
          </p:nvPr>
        </p:nvGraphicFramePr>
        <p:xfrm>
          <a:off x="1240544" y="2116667"/>
          <a:ext cx="581645" cy="764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03200" imgH="266700" progId="Equation.DSMT4">
                  <p:embed/>
                </p:oleObj>
              </mc:Choice>
              <mc:Fallback>
                <p:oleObj name="Equation" r:id="rId2" imgW="2032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40544" y="2116667"/>
                        <a:ext cx="581645" cy="764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6571327"/>
              </p:ext>
            </p:extLst>
          </p:nvPr>
        </p:nvGraphicFramePr>
        <p:xfrm>
          <a:off x="2523067" y="2173675"/>
          <a:ext cx="539045" cy="7074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03200" imgH="266700" progId="Equation.DSMT4">
                  <p:embed/>
                </p:oleObj>
              </mc:Choice>
              <mc:Fallback>
                <p:oleObj name="Equation" r:id="rId4" imgW="2032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23067" y="2173675"/>
                        <a:ext cx="539045" cy="7074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4724123"/>
              </p:ext>
            </p:extLst>
          </p:nvPr>
        </p:nvGraphicFramePr>
        <p:xfrm>
          <a:off x="6216122" y="2302052"/>
          <a:ext cx="37147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39700" imgH="203200" progId="Equation.DSMT4">
                  <p:embed/>
                </p:oleObj>
              </mc:Choice>
              <mc:Fallback>
                <p:oleObj name="Equation" r:id="rId6" imgW="1397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16122" y="2302052"/>
                        <a:ext cx="371475" cy="53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45428" y="3046799"/>
            <a:ext cx="84631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I’ve stated that we’ll assume         is fixed: is this best? Why?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4682659"/>
              </p:ext>
            </p:extLst>
          </p:nvPr>
        </p:nvGraphicFramePr>
        <p:xfrm>
          <a:off x="4337754" y="3411221"/>
          <a:ext cx="37147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39700" imgH="203200" progId="Equation.DSMT4">
                  <p:embed/>
                </p:oleObj>
              </mc:Choice>
              <mc:Fallback>
                <p:oleObj name="Equation" r:id="rId8" imgW="1397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337754" y="3411221"/>
                        <a:ext cx="371475" cy="53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448221" y="4626362"/>
            <a:ext cx="8463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400" dirty="0"/>
              <a:t>What about              and                 ? 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6058787"/>
              </p:ext>
            </p:extLst>
          </p:nvPr>
        </p:nvGraphicFramePr>
        <p:xfrm>
          <a:off x="2480735" y="4456712"/>
          <a:ext cx="581645" cy="764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203200" imgH="266700" progId="Equation.DSMT4">
                  <p:embed/>
                </p:oleObj>
              </mc:Choice>
              <mc:Fallback>
                <p:oleObj name="Equation" r:id="rId9" imgW="2032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80735" y="4456712"/>
                        <a:ext cx="581645" cy="764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704109"/>
              </p:ext>
            </p:extLst>
          </p:nvPr>
        </p:nvGraphicFramePr>
        <p:xfrm>
          <a:off x="4140730" y="4513720"/>
          <a:ext cx="539045" cy="7074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203200" imgH="266700" progId="Equation.DSMT4">
                  <p:embed/>
                </p:oleObj>
              </mc:Choice>
              <mc:Fallback>
                <p:oleObj name="Equation" r:id="rId10" imgW="2032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40730" y="4513720"/>
                        <a:ext cx="539045" cy="7074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92752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64824" y="73461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Random or Fixed? </a:t>
            </a:r>
            <a:br>
              <a:rPr lang="en-US" dirty="0"/>
            </a:br>
            <a:r>
              <a:rPr lang="en-US" dirty="0"/>
              <a:t>Bayesian or </a:t>
            </a:r>
            <a:r>
              <a:rPr lang="en-US" dirty="0" err="1"/>
              <a:t>Frequentist</a:t>
            </a:r>
            <a:r>
              <a:rPr lang="en-US" dirty="0"/>
              <a:t>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8524" y="1395799"/>
            <a:ext cx="84631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I’ve stated that we’ll assume         is fixed </a:t>
            </a:r>
            <a:r>
              <a:rPr lang="mr-IN" sz="2400" dirty="0"/>
              <a:t>–</a:t>
            </a:r>
            <a:r>
              <a:rPr lang="en-US" sz="2400" dirty="0"/>
              <a:t> is this best? Why?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2711525"/>
              </p:ext>
            </p:extLst>
          </p:nvPr>
        </p:nvGraphicFramePr>
        <p:xfrm>
          <a:off x="4219618" y="1757601"/>
          <a:ext cx="371475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9700" imgH="203200" progId="Equation.DSMT4">
                  <p:embed/>
                </p:oleObj>
              </mc:Choice>
              <mc:Fallback>
                <p:oleObj name="Equation" r:id="rId2" imgW="1397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219618" y="1757601"/>
                        <a:ext cx="371475" cy="53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31317" y="2467048"/>
            <a:ext cx="8463107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400" dirty="0"/>
              <a:t>What about              and                 ?</a:t>
            </a:r>
          </a:p>
          <a:p>
            <a:pPr marL="285750" indent="-285750">
              <a:buFont typeface="Arial"/>
              <a:buChar char="•"/>
            </a:pPr>
            <a:endParaRPr lang="en-GB" sz="2400" dirty="0"/>
          </a:p>
          <a:p>
            <a:pPr marL="285750" indent="-285750">
              <a:buFont typeface="Arial"/>
              <a:buChar char="•"/>
            </a:pPr>
            <a:endParaRPr lang="en-GB" sz="2400" dirty="0"/>
          </a:p>
          <a:p>
            <a:pPr marL="285750" indent="-285750">
              <a:buFont typeface="Arial"/>
              <a:buChar char="•"/>
            </a:pPr>
            <a:endParaRPr lang="en-GB" sz="2400" dirty="0"/>
          </a:p>
          <a:p>
            <a:pPr marL="285750" indent="-285750">
              <a:buFont typeface="Arial"/>
              <a:buChar char="•"/>
            </a:pPr>
            <a:endParaRPr lang="en-GB" sz="2400" dirty="0"/>
          </a:p>
          <a:p>
            <a:pPr marL="285750" indent="-285750">
              <a:buFont typeface="Arial"/>
              <a:buChar char="•"/>
            </a:pPr>
            <a:endParaRPr lang="en-GB" sz="2400" dirty="0"/>
          </a:p>
          <a:p>
            <a:pPr marL="342900" indent="-342900">
              <a:buFont typeface="Arial"/>
              <a:buChar char="•"/>
            </a:pPr>
            <a:r>
              <a:rPr lang="en-GB" sz="2400" dirty="0"/>
              <a:t>We’ve seen how an empirical Bayesian analysis can work for random SNP effects (compute the posterior expectation) </a:t>
            </a:r>
          </a:p>
          <a:p>
            <a:pPr marL="342900" indent="-342900">
              <a:buFont typeface="Arial"/>
              <a:buChar char="•"/>
            </a:pPr>
            <a:endParaRPr lang="en-GB" sz="2400" dirty="0"/>
          </a:p>
          <a:p>
            <a:pPr marL="342900" indent="-342900">
              <a:buFont typeface="Arial"/>
              <a:buChar char="•"/>
            </a:pPr>
            <a:r>
              <a:rPr lang="en-GB" sz="2400" dirty="0"/>
              <a:t>For fixed parameters we use </a:t>
            </a:r>
            <a:r>
              <a:rPr lang="en-GB" sz="2400" b="1" dirty="0" err="1"/>
              <a:t>frequentist</a:t>
            </a:r>
            <a:r>
              <a:rPr lang="en-GB" sz="2400" dirty="0"/>
              <a:t> estimation, usually maximum likelihood </a:t>
            </a:r>
            <a:endParaRPr lang="en-US" sz="24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7451972"/>
              </p:ext>
            </p:extLst>
          </p:nvPr>
        </p:nvGraphicFramePr>
        <p:xfrm>
          <a:off x="2363831" y="2340049"/>
          <a:ext cx="581645" cy="764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03200" imgH="266700" progId="Equation.DSMT4">
                  <p:embed/>
                </p:oleObj>
              </mc:Choice>
              <mc:Fallback>
                <p:oleObj name="Equation" r:id="rId4" imgW="2032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63831" y="2340049"/>
                        <a:ext cx="581645" cy="764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0081044"/>
              </p:ext>
            </p:extLst>
          </p:nvPr>
        </p:nvGraphicFramePr>
        <p:xfrm>
          <a:off x="4009715" y="2397057"/>
          <a:ext cx="539045" cy="7074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03200" imgH="266700" progId="Equation.DSMT4">
                  <p:embed/>
                </p:oleObj>
              </mc:Choice>
              <mc:Fallback>
                <p:oleObj name="Equation" r:id="rId6" imgW="2032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09715" y="2397057"/>
                        <a:ext cx="539045" cy="7074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28524" y="3597112"/>
            <a:ext cx="8324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Answer</a:t>
            </a:r>
            <a:r>
              <a:rPr lang="en-US" sz="2400" dirty="0"/>
              <a:t>: there is no right answer, but the one you chose depends how you wish to </a:t>
            </a:r>
            <a:r>
              <a:rPr lang="en-US" sz="2400" dirty="0" err="1"/>
              <a:t>utilise</a:t>
            </a:r>
            <a:r>
              <a:rPr lang="en-US" sz="2400" dirty="0"/>
              <a:t> prior information</a:t>
            </a:r>
          </a:p>
        </p:txBody>
      </p:sp>
    </p:spTree>
    <p:extLst>
      <p:ext uri="{BB962C8B-B14F-4D97-AF65-F5344CB8AC3E}">
        <p14:creationId xmlns:p14="http://schemas.microsoft.com/office/powerpoint/2010/main" val="30148970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64824" y="2194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Fit the model in R using maximum likelihood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2889" y="1244605"/>
            <a:ext cx="8681535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GB" sz="2800" dirty="0"/>
              <a:t>Read in data using </a:t>
            </a:r>
            <a:r>
              <a:rPr lang="en-GB" sz="2800" dirty="0" err="1"/>
              <a:t>read.table</a:t>
            </a:r>
            <a:r>
              <a:rPr lang="en-GB" sz="2800" dirty="0"/>
              <a:t>(</a:t>
            </a:r>
            <a:r>
              <a:rPr lang="mr-IN" sz="2800" dirty="0"/>
              <a:t>…</a:t>
            </a:r>
            <a:r>
              <a:rPr lang="en-GB" sz="2800" dirty="0"/>
              <a:t>)</a:t>
            </a:r>
          </a:p>
          <a:p>
            <a:pPr marL="457200" indent="-457200">
              <a:buFont typeface="Arial"/>
              <a:buChar char="•"/>
            </a:pPr>
            <a:endParaRPr lang="en-GB" sz="2800" dirty="0"/>
          </a:p>
          <a:p>
            <a:pPr marL="457200" indent="-457200">
              <a:buFont typeface="Arial"/>
              <a:buChar char="•"/>
            </a:pPr>
            <a:r>
              <a:rPr lang="en-GB" sz="2800" dirty="0"/>
              <a:t>Scale and </a:t>
            </a:r>
            <a:r>
              <a:rPr lang="en-GB" sz="2800" dirty="0" err="1"/>
              <a:t>center</a:t>
            </a:r>
            <a:r>
              <a:rPr lang="en-GB" sz="2800" dirty="0"/>
              <a:t> each variable, use scale(</a:t>
            </a:r>
            <a:r>
              <a:rPr lang="mr-IN" sz="2800" dirty="0"/>
              <a:t>…</a:t>
            </a:r>
            <a:r>
              <a:rPr lang="en-GB" sz="2800" dirty="0"/>
              <a:t>)</a:t>
            </a:r>
          </a:p>
          <a:p>
            <a:pPr marL="457200" indent="-457200">
              <a:buFont typeface="Arial"/>
              <a:buChar char="•"/>
            </a:pPr>
            <a:endParaRPr lang="en-GB" sz="2800" dirty="0"/>
          </a:p>
          <a:p>
            <a:pPr marL="457200" indent="-457200">
              <a:buFont typeface="Arial"/>
              <a:buChar char="•"/>
            </a:pPr>
            <a:r>
              <a:rPr lang="en-GB" sz="2800" dirty="0"/>
              <a:t>Calculate genetic relatedness matrix: </a:t>
            </a:r>
            <a:r>
              <a:rPr lang="en-US" sz="2800" dirty="0"/>
              <a:t>GRM=</a:t>
            </a:r>
            <a:r>
              <a:rPr lang="en-US" sz="2800" dirty="0" err="1"/>
              <a:t>genoScaled</a:t>
            </a:r>
            <a:r>
              <a:rPr lang="en-US" sz="2800" dirty="0"/>
              <a:t>%*%t(</a:t>
            </a:r>
            <a:r>
              <a:rPr lang="en-US" sz="2800" dirty="0" err="1"/>
              <a:t>genoScaled</a:t>
            </a:r>
            <a:r>
              <a:rPr lang="en-US" sz="2800" dirty="0"/>
              <a:t>)/N</a:t>
            </a:r>
          </a:p>
          <a:p>
            <a:pPr marL="457200" indent="-457200">
              <a:buFont typeface="Arial"/>
              <a:buChar char="•"/>
            </a:pPr>
            <a:endParaRPr lang="en-US" sz="2800" dirty="0"/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Write a likelihood function (i.e. the multivariate normal shown before)</a:t>
            </a:r>
          </a:p>
          <a:p>
            <a:pPr lvl="2"/>
            <a:r>
              <a:rPr lang="en-US" sz="2800" dirty="0" err="1"/>
              <a:t>NegLogLikelihood</a:t>
            </a:r>
            <a:r>
              <a:rPr lang="en-GB" sz="2800" dirty="0"/>
              <a:t>&lt;-function(x){</a:t>
            </a:r>
            <a:r>
              <a:rPr lang="mr-IN" sz="2800" dirty="0"/>
              <a:t>…</a:t>
            </a:r>
            <a:r>
              <a:rPr lang="en-GB" sz="2800" dirty="0"/>
              <a:t>}</a:t>
            </a:r>
          </a:p>
          <a:p>
            <a:pPr lvl="2"/>
            <a:endParaRPr lang="en-US" sz="2800" dirty="0"/>
          </a:p>
          <a:p>
            <a:pPr marL="457200" indent="-457200">
              <a:buFont typeface="Arial"/>
              <a:buChar char="•"/>
            </a:pPr>
            <a:r>
              <a:rPr lang="en-US" sz="2800" dirty="0" err="1"/>
              <a:t>Maximise</a:t>
            </a:r>
            <a:r>
              <a:rPr lang="en-US" sz="2800" dirty="0"/>
              <a:t> log-</a:t>
            </a:r>
            <a:r>
              <a:rPr lang="en-US" sz="2800" dirty="0" err="1"/>
              <a:t>liklihood</a:t>
            </a:r>
            <a:r>
              <a:rPr lang="en-US" sz="2800" dirty="0"/>
              <a:t> function using </a:t>
            </a:r>
            <a:r>
              <a:rPr lang="en-US" sz="2800" dirty="0" err="1"/>
              <a:t>constrOptim</a:t>
            </a:r>
            <a:endParaRPr lang="en-US" sz="2800" dirty="0"/>
          </a:p>
          <a:p>
            <a:endParaRPr lang="en-GB" sz="2800" dirty="0"/>
          </a:p>
          <a:p>
            <a:pPr marL="457200" indent="-457200">
              <a:buFont typeface="Arial"/>
              <a:buChar char="•"/>
            </a:pPr>
            <a:endParaRPr lang="en-GB" sz="2800" dirty="0"/>
          </a:p>
          <a:p>
            <a:endParaRPr lang="en-GB" sz="2800" dirty="0"/>
          </a:p>
          <a:p>
            <a:endParaRPr lang="en-GB" sz="2800" dirty="0"/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73067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Part 3: </a:t>
            </a:r>
            <a:br>
              <a:rPr lang="en-US" dirty="0"/>
            </a:br>
            <a:r>
              <a:rPr lang="en-US" dirty="0"/>
              <a:t>Improving GWAS association analysis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707" y="1648178"/>
            <a:ext cx="8517604" cy="4525963"/>
          </a:xfrm>
        </p:spPr>
        <p:txBody>
          <a:bodyPr/>
          <a:lstStyle/>
          <a:p>
            <a:r>
              <a:rPr lang="en-US" dirty="0"/>
              <a:t>Two parts:</a:t>
            </a:r>
          </a:p>
          <a:p>
            <a:pPr marL="457200" lvl="1" indent="0">
              <a:buNone/>
            </a:pPr>
            <a:r>
              <a:rPr lang="en-US" dirty="0"/>
              <a:t>a)Fit association model in presence of relatedness by using yesterday’s model (</a:t>
            </a:r>
            <a:r>
              <a:rPr lang="en-US" b="1" dirty="0"/>
              <a:t>mixed-model </a:t>
            </a:r>
            <a:r>
              <a:rPr lang="en-US" dirty="0"/>
              <a:t>association analysis)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b)Is there a better way than </a:t>
            </a:r>
            <a:r>
              <a:rPr lang="en-US" dirty="0" err="1"/>
              <a:t>Bonferroni</a:t>
            </a:r>
            <a:r>
              <a:rPr lang="en-US" dirty="0"/>
              <a:t> correction to establish significance? Yes: the </a:t>
            </a:r>
            <a:r>
              <a:rPr lang="en-US" b="1" dirty="0"/>
              <a:t>False Discovery Rate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6272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742"/>
            <a:ext cx="8229600" cy="1143000"/>
          </a:xfrm>
        </p:spPr>
        <p:txBody>
          <a:bodyPr/>
          <a:lstStyle/>
          <a:p>
            <a:r>
              <a:rPr lang="en-US" dirty="0"/>
              <a:t>Back to our linear model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3112750"/>
            <a:ext cx="8077747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/>
              <a:t>Second summation is over the </a:t>
            </a:r>
            <a:r>
              <a:rPr lang="en-US" sz="2800" b="1" dirty="0"/>
              <a:t>fixed effects</a:t>
            </a:r>
            <a:r>
              <a:rPr lang="en-US" sz="2800" dirty="0"/>
              <a:t>, in contrast with the </a:t>
            </a:r>
            <a:r>
              <a:rPr lang="en-US" sz="2800" b="1" dirty="0"/>
              <a:t>random effects</a:t>
            </a:r>
            <a:r>
              <a:rPr lang="en-US" sz="2800" dirty="0"/>
              <a:t> in the first</a:t>
            </a:r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Fixed effects are good for estimating specific effects of interest</a:t>
            </a:r>
          </a:p>
          <a:p>
            <a:pPr marL="285750" indent="-285750">
              <a:buFont typeface="Arial"/>
              <a:buChar char="•"/>
            </a:pPr>
            <a:endParaRPr lang="en-US" sz="2800" b="1" dirty="0"/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We already know how to fit this model </a:t>
            </a:r>
            <a:r>
              <a:rPr lang="mr-IN" sz="2800" dirty="0"/>
              <a:t>–</a:t>
            </a:r>
            <a:r>
              <a:rPr lang="en-US" sz="2800" dirty="0"/>
              <a:t> but how to get a P-value out of it? 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3235687"/>
              </p:ext>
            </p:extLst>
          </p:nvPr>
        </p:nvGraphicFramePr>
        <p:xfrm>
          <a:off x="1712913" y="1250950"/>
          <a:ext cx="5559425" cy="163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638300" imgH="482600" progId="Equation.DSMT4">
                  <p:embed/>
                </p:oleObj>
              </mc:Choice>
              <mc:Fallback>
                <p:oleObj name="Equation" r:id="rId2" imgW="16383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12913" y="1250950"/>
                        <a:ext cx="5559425" cy="163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6519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290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Some issues with straightforward GWAS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4596" y="1600200"/>
            <a:ext cx="8740491" cy="4714319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1) Performing 1000s of separate simple analyses and correcting P-values for multiple tests afterwards </a:t>
            </a:r>
          </a:p>
          <a:p>
            <a:pPr lvl="1"/>
            <a:r>
              <a:rPr lang="en-US" dirty="0"/>
              <a:t>Can control false-positives, but what about estimating effect sizes? (“Winner’s curse”)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2) Often, many SNPs will have true associations but with very small effect sizes</a:t>
            </a:r>
          </a:p>
          <a:p>
            <a:pPr lvl="1"/>
            <a:r>
              <a:rPr lang="en-US" dirty="0"/>
              <a:t>Significant associations of specific SNPs become less important (versus, e.g. cumulative genetic effects in a biological category)</a:t>
            </a:r>
          </a:p>
          <a:p>
            <a:pPr lvl="1"/>
            <a:r>
              <a:rPr lang="en-US" dirty="0"/>
              <a:t>Lack power to obtain significant associations with these specific variants of very small effect   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7511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33A5902-2064-4DFA-5C67-BD47F97C6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4569" y="1992754"/>
            <a:ext cx="5667815" cy="56678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60867D-D7A0-6C49-863C-3EB5E15ACE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467"/>
          <a:stretch/>
        </p:blipFill>
        <p:spPr>
          <a:xfrm>
            <a:off x="-456683" y="1988009"/>
            <a:ext cx="4716000" cy="55136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644" y="-28492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Stratification/relatedness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8535" y="629197"/>
            <a:ext cx="888435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200" dirty="0"/>
              <a:t>Standard one-variable at a time GWAS uses a combination of PC covariates and removing individuals with relatedness below about 10% or 20%</a:t>
            </a:r>
          </a:p>
          <a:p>
            <a:pPr marL="285750" indent="-285750">
              <a:buFont typeface="Arial"/>
              <a:buChar char="•"/>
            </a:pPr>
            <a:r>
              <a:rPr lang="en-GB" sz="2200" dirty="0"/>
              <a:t>The mixed model approach is to picture a bivariate normal distribution for the phenotypes of two individuals with correlated genotypes, but ‘expand’ to dimensions equal to the sample size:</a:t>
            </a:r>
            <a:endParaRPr lang="en-US" sz="2200" dirty="0"/>
          </a:p>
        </p:txBody>
      </p:sp>
      <p:sp>
        <p:nvSpPr>
          <p:cNvPr id="5" name="TextBox 4"/>
          <p:cNvSpPr txBox="1"/>
          <p:nvPr/>
        </p:nvSpPr>
        <p:spPr>
          <a:xfrm>
            <a:off x="282229" y="2819782"/>
            <a:ext cx="1099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unrelated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00126" y="6765265"/>
            <a:ext cx="461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x=ind1 </a:t>
            </a:r>
            <a:r>
              <a:rPr lang="en-US" dirty="0" err="1"/>
              <a:t>phenoype</a:t>
            </a:r>
            <a:r>
              <a:rPr lang="en-US" dirty="0"/>
              <a:t>, y=ind2 phenotype, z=density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70779" y="2850446"/>
            <a:ext cx="856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related</a:t>
            </a:r>
          </a:p>
        </p:txBody>
      </p:sp>
    </p:spTree>
    <p:extLst>
      <p:ext uri="{BB962C8B-B14F-4D97-AF65-F5344CB8AC3E}">
        <p14:creationId xmlns:p14="http://schemas.microsoft.com/office/powerpoint/2010/main" val="2042010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80960"/>
            <a:ext cx="8229600" cy="1143000"/>
          </a:xfrm>
        </p:spPr>
        <p:txBody>
          <a:bodyPr/>
          <a:lstStyle/>
          <a:p>
            <a:r>
              <a:rPr lang="en-US" dirty="0"/>
              <a:t>Likelihood ratio test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2957" y="666548"/>
            <a:ext cx="8543573" cy="5262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/>
              <a:t>There are three common types of significance test</a:t>
            </a:r>
          </a:p>
          <a:p>
            <a:pPr lvl="1"/>
            <a:r>
              <a:rPr lang="en-US" sz="2800" dirty="0"/>
              <a:t>1) Wald test</a:t>
            </a:r>
          </a:p>
          <a:p>
            <a:pPr lvl="1"/>
            <a:r>
              <a:rPr lang="en-US" sz="2800" dirty="0"/>
              <a:t>2) Score test</a:t>
            </a:r>
          </a:p>
          <a:p>
            <a:pPr lvl="1"/>
            <a:r>
              <a:rPr lang="en-US" sz="2800" dirty="0"/>
              <a:t>3) Likelihood ratio test</a:t>
            </a:r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Likelihood ratio tests are generally the best. </a:t>
            </a:r>
          </a:p>
          <a:p>
            <a:pPr lvl="1"/>
            <a:r>
              <a:rPr lang="en-US" sz="2800" dirty="0"/>
              <a:t>	- Likelihood is </a:t>
            </a:r>
            <a:r>
              <a:rPr lang="en-US" sz="2800" dirty="0" err="1"/>
              <a:t>maximised</a:t>
            </a:r>
            <a:r>
              <a:rPr lang="en-US" sz="2800" dirty="0"/>
              <a:t> and compared to the 		</a:t>
            </a:r>
            <a:r>
              <a:rPr lang="en-US" sz="2800" dirty="0" err="1"/>
              <a:t>maximised</a:t>
            </a:r>
            <a:r>
              <a:rPr lang="en-US" sz="2800" dirty="0"/>
              <a:t> likelihood from a </a:t>
            </a:r>
            <a:r>
              <a:rPr lang="en-US" sz="2800" b="1" dirty="0"/>
              <a:t>null model</a:t>
            </a:r>
            <a:r>
              <a:rPr lang="en-US" sz="2800" dirty="0"/>
              <a:t>. </a:t>
            </a:r>
          </a:p>
          <a:p>
            <a:pPr lvl="1"/>
            <a:r>
              <a:rPr lang="en-US" sz="2800" dirty="0"/>
              <a:t>	 - Usually the null model is one in which the 	parameter of interest is forced to be zero</a:t>
            </a:r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pPr lvl="1"/>
            <a:endParaRPr lang="en-US" sz="28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2082563"/>
              </p:ext>
            </p:extLst>
          </p:nvPr>
        </p:nvGraphicFramePr>
        <p:xfrm>
          <a:off x="1835892" y="5135726"/>
          <a:ext cx="5302336" cy="817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717800" imgH="419100" progId="Equation.DSMT4">
                  <p:embed/>
                </p:oleObj>
              </mc:Choice>
              <mc:Fallback>
                <p:oleObj name="Equation" r:id="rId2" imgW="2717800" imgH="419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35892" y="5135726"/>
                        <a:ext cx="5302336" cy="817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02573" y="6203355"/>
            <a:ext cx="82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k</a:t>
            </a:r>
            <a:r>
              <a:rPr lang="en-US" dirty="0"/>
              <a:t> = degrees of freedom equal to difference in number of parameters between models</a:t>
            </a:r>
            <a:endParaRPr lang="en-US" i="1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2691951" y="1608667"/>
            <a:ext cx="3266242" cy="21369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176519" y="1608667"/>
            <a:ext cx="1781674" cy="66981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958193" y="1301469"/>
            <a:ext cx="3063609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Use likelihood function</a:t>
            </a:r>
          </a:p>
        </p:txBody>
      </p:sp>
    </p:spTree>
    <p:extLst>
      <p:ext uri="{BB962C8B-B14F-4D97-AF65-F5344CB8AC3E}">
        <p14:creationId xmlns:p14="http://schemas.microsoft.com/office/powerpoint/2010/main" val="1551514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Practical: estimate and test fixed effects for each SNP in turn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879" y="1659131"/>
            <a:ext cx="8534946" cy="507693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Use functions from yesterday</a:t>
            </a:r>
          </a:p>
          <a:p>
            <a:endParaRPr lang="en-US" dirty="0"/>
          </a:p>
          <a:p>
            <a:r>
              <a:rPr lang="en-US" dirty="0"/>
              <a:t>Fit null and alternative models</a:t>
            </a:r>
          </a:p>
          <a:p>
            <a:endParaRPr lang="en-US" dirty="0"/>
          </a:p>
          <a:p>
            <a:r>
              <a:rPr lang="en-US" dirty="0"/>
              <a:t>Use apply() to loop over SNPs</a:t>
            </a:r>
          </a:p>
          <a:p>
            <a:endParaRPr lang="en-US" dirty="0"/>
          </a:p>
          <a:p>
            <a:r>
              <a:rPr lang="en-US" dirty="0"/>
              <a:t>Implement likelihood ratio tests to get P-values. Use </a:t>
            </a:r>
            <a:r>
              <a:rPr lang="en-US" dirty="0" err="1"/>
              <a:t>pchisq</a:t>
            </a:r>
            <a:r>
              <a:rPr lang="en-US" dirty="0"/>
              <a:t>() </a:t>
            </a:r>
          </a:p>
          <a:p>
            <a:endParaRPr lang="en-US" dirty="0"/>
          </a:p>
          <a:p>
            <a:r>
              <a:rPr lang="en-US" dirty="0"/>
              <a:t>This will be slow. Can you think of a trick to speed things up?</a:t>
            </a:r>
          </a:p>
          <a:p>
            <a:endParaRPr lang="en-US" dirty="0"/>
          </a:p>
          <a:p>
            <a:r>
              <a:rPr lang="en-US" dirty="0"/>
              <a:t>Can you compare estimates for some SNPs with the GWAS Z stats?</a:t>
            </a:r>
          </a:p>
          <a:p>
            <a:endParaRPr lang="en-US" dirty="0"/>
          </a:p>
          <a:p>
            <a:r>
              <a:rPr lang="en-GB" dirty="0"/>
              <a:t>Do </a:t>
            </a:r>
            <a:r>
              <a:rPr lang="en-US" dirty="0"/>
              <a:t>you think we’re OK calculating the GRM using all SNPs?</a:t>
            </a:r>
          </a:p>
        </p:txBody>
      </p:sp>
    </p:spTree>
    <p:extLst>
      <p:ext uri="{BB962C8B-B14F-4D97-AF65-F5344CB8AC3E}">
        <p14:creationId xmlns:p14="http://schemas.microsoft.com/office/powerpoint/2010/main" val="41358590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model simplifications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Estimate variance components        and       </a:t>
            </a:r>
          </a:p>
          <a:p>
            <a:pPr marL="0" indent="0">
              <a:buNone/>
            </a:pPr>
            <a:r>
              <a:rPr lang="en-US" dirty="0"/>
              <a:t> 	first, then fix during association testing</a:t>
            </a:r>
          </a:p>
          <a:p>
            <a:pPr marL="0" indent="0">
              <a:buNone/>
            </a:pPr>
            <a:r>
              <a:rPr lang="en-US" dirty="0"/>
              <a:t>		e.g. EMMAX (2010)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Find analytical maxima for some parameters, then </a:t>
            </a:r>
            <a:r>
              <a:rPr lang="en-US" dirty="0" err="1"/>
              <a:t>maximise</a:t>
            </a:r>
            <a:r>
              <a:rPr lang="en-US" dirty="0"/>
              <a:t> the likelihood for the others</a:t>
            </a:r>
          </a:p>
          <a:p>
            <a:pPr marL="457200" lvl="1" indent="0">
              <a:buNone/>
            </a:pPr>
            <a:r>
              <a:rPr lang="en-US" dirty="0"/>
              <a:t>	e.g. GEMMA (2012) </a:t>
            </a:r>
            <a:r>
              <a:rPr lang="mr-IN" dirty="0"/>
              <a:t>–</a:t>
            </a:r>
            <a:r>
              <a:rPr lang="en-US" dirty="0"/>
              <a:t> analytical maxima for all parameters except: 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855753"/>
              </p:ext>
            </p:extLst>
          </p:nvPr>
        </p:nvGraphicFramePr>
        <p:xfrm>
          <a:off x="6087669" y="1515534"/>
          <a:ext cx="581645" cy="764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03200" imgH="266700" progId="Equation.DSMT4">
                  <p:embed/>
                </p:oleObj>
              </mc:Choice>
              <mc:Fallback>
                <p:oleObj name="Equation" r:id="rId2" imgW="2032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87669" y="1515534"/>
                        <a:ext cx="581645" cy="764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5174183"/>
              </p:ext>
            </p:extLst>
          </p:nvPr>
        </p:nvGraphicFramePr>
        <p:xfrm>
          <a:off x="7467600" y="1528939"/>
          <a:ext cx="581025" cy="765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03200" imgH="266700" progId="Equation.DSMT4">
                  <p:embed/>
                </p:oleObj>
              </mc:Choice>
              <mc:Fallback>
                <p:oleObj name="Equation" r:id="rId4" imgW="2032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467600" y="1528939"/>
                        <a:ext cx="581025" cy="765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382782"/>
              </p:ext>
            </p:extLst>
          </p:nvPr>
        </p:nvGraphicFramePr>
        <p:xfrm>
          <a:off x="4410957" y="5626982"/>
          <a:ext cx="1023937" cy="111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469900" imgH="508000" progId="Equation.DSMT4">
                  <p:embed/>
                </p:oleObj>
              </mc:Choice>
              <mc:Fallback>
                <p:oleObj name="Equation" r:id="rId6" imgW="469900" imgH="508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410957" y="5626982"/>
                        <a:ext cx="1023937" cy="1111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86387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Part 4: significance testing in </a:t>
            </a:r>
            <a:br>
              <a:rPr lang="en-US" dirty="0"/>
            </a:br>
            <a:r>
              <a:rPr lang="en-US" dirty="0"/>
              <a:t>‘big data’ scenarios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759" y="1710648"/>
            <a:ext cx="8502161" cy="4722827"/>
          </a:xfrm>
        </p:spPr>
        <p:txBody>
          <a:bodyPr/>
          <a:lstStyle/>
          <a:p>
            <a:r>
              <a:rPr lang="en-US" dirty="0"/>
              <a:t>Need to correct for large number of tests in order to control false positives</a:t>
            </a:r>
          </a:p>
          <a:p>
            <a:endParaRPr lang="en-US" dirty="0"/>
          </a:p>
          <a:p>
            <a:r>
              <a:rPr lang="en-US" dirty="0"/>
              <a:t>We can usually do better than </a:t>
            </a:r>
            <a:r>
              <a:rPr lang="en-US" dirty="0" err="1"/>
              <a:t>bonferroni</a:t>
            </a:r>
            <a:r>
              <a:rPr lang="en-US" dirty="0"/>
              <a:t> correction using </a:t>
            </a:r>
            <a:r>
              <a:rPr lang="en-US" b="1" dirty="0"/>
              <a:t>false discovery rates</a:t>
            </a:r>
          </a:p>
          <a:p>
            <a:endParaRPr lang="en-US" b="1" dirty="0"/>
          </a:p>
          <a:p>
            <a:r>
              <a:rPr lang="en-US" dirty="0"/>
              <a:t>These have an empirical Bayes’ interpretation. (Chapter 15, </a:t>
            </a:r>
            <a:r>
              <a:rPr lang="en-US" dirty="0" err="1"/>
              <a:t>Efron</a:t>
            </a:r>
            <a:r>
              <a:rPr lang="en-US" dirty="0"/>
              <a:t> and Hastie 2017)</a:t>
            </a:r>
          </a:p>
        </p:txBody>
      </p:sp>
    </p:spTree>
    <p:extLst>
      <p:ext uri="{BB962C8B-B14F-4D97-AF65-F5344CB8AC3E}">
        <p14:creationId xmlns:p14="http://schemas.microsoft.com/office/powerpoint/2010/main" val="3411190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plot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4" r="-4134"/>
          <a:stretch/>
        </p:blipFill>
        <p:spPr>
          <a:xfrm>
            <a:off x="-10932" y="1038120"/>
            <a:ext cx="5399342" cy="53993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590" y="8135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Local false-discovery rate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5131871" y="1877584"/>
            <a:ext cx="67643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131871" y="2237070"/>
            <a:ext cx="6764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936092" y="1665306"/>
            <a:ext cx="22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Observed distribution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91857" y="2057062"/>
            <a:ext cx="1704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Null distribution</a:t>
            </a: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3541188"/>
              </p:ext>
            </p:extLst>
          </p:nvPr>
        </p:nvGraphicFramePr>
        <p:xfrm>
          <a:off x="5208945" y="3392864"/>
          <a:ext cx="2452752" cy="4396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346200" imgH="241300" progId="Equation.DSMT4">
                  <p:embed/>
                </p:oleObj>
              </mc:Choice>
              <mc:Fallback>
                <p:oleObj name="Equation" r:id="rId3" imgW="13462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08945" y="3392864"/>
                        <a:ext cx="2452752" cy="4396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5950529"/>
              </p:ext>
            </p:extLst>
          </p:nvPr>
        </p:nvGraphicFramePr>
        <p:xfrm>
          <a:off x="5556948" y="3960019"/>
          <a:ext cx="3435198" cy="8554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892300" imgH="469900" progId="Equation.DSMT4">
                  <p:embed/>
                </p:oleObj>
              </mc:Choice>
              <mc:Fallback>
                <p:oleObj name="Equation" r:id="rId5" imgW="1892300" imgH="4699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56948" y="3960019"/>
                        <a:ext cx="3435198" cy="8554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029480" y="5218568"/>
            <a:ext cx="4095993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/>
              <a:t>Plug in observed distribution </a:t>
            </a:r>
          </a:p>
          <a:p>
            <a:r>
              <a:rPr lang="en-US" sz="2400" dirty="0"/>
              <a:t>     for the marginal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Estimate or guess prior</a:t>
            </a:r>
          </a:p>
        </p:txBody>
      </p:sp>
    </p:spTree>
    <p:extLst>
      <p:ext uri="{BB962C8B-B14F-4D97-AF65-F5344CB8AC3E}">
        <p14:creationId xmlns:p14="http://schemas.microsoft.com/office/powerpoint/2010/main" val="39673818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plot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4" r="-4134"/>
          <a:stretch/>
        </p:blipFill>
        <p:spPr>
          <a:xfrm>
            <a:off x="-10932" y="1038120"/>
            <a:ext cx="5399342" cy="53993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590" y="8135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Local false-discovery rate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5131871" y="1877584"/>
            <a:ext cx="67643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131871" y="2237070"/>
            <a:ext cx="6764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936092" y="1665306"/>
            <a:ext cx="22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Observed distribution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91857" y="2057062"/>
            <a:ext cx="1704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Null distribution</a:t>
            </a: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6439911"/>
              </p:ext>
            </p:extLst>
          </p:nvPr>
        </p:nvGraphicFramePr>
        <p:xfrm>
          <a:off x="5131871" y="2479132"/>
          <a:ext cx="2452752" cy="4396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346200" imgH="241300" progId="Equation.DSMT4">
                  <p:embed/>
                </p:oleObj>
              </mc:Choice>
              <mc:Fallback>
                <p:oleObj name="Equation" r:id="rId3" imgW="1346200" imgH="241300" progId="Equation.DSMT4">
                  <p:embed/>
                  <p:pic>
                    <p:nvPicPr>
                      <p:cNvPr id="16" name="Object 1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31871" y="2479132"/>
                        <a:ext cx="2452752" cy="4396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862602"/>
              </p:ext>
            </p:extLst>
          </p:nvPr>
        </p:nvGraphicFramePr>
        <p:xfrm>
          <a:off x="5479874" y="3046287"/>
          <a:ext cx="3435198" cy="8554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892300" imgH="469900" progId="Equation.DSMT4">
                  <p:embed/>
                </p:oleObj>
              </mc:Choice>
              <mc:Fallback>
                <p:oleObj name="Equation" r:id="rId5" imgW="1892300" imgH="469900" progId="Equation.DSMT4">
                  <p:embed/>
                  <p:pic>
                    <p:nvPicPr>
                      <p:cNvPr id="17" name="Object 1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79874" y="3046287"/>
                        <a:ext cx="3435198" cy="8554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5E0AD65-718C-2349-AC54-A1CB9C90C39D}"/>
                  </a:ext>
                </a:extLst>
              </p:cNvPr>
              <p:cNvSpPr txBox="1"/>
              <p:nvPr/>
            </p:nvSpPr>
            <p:spPr>
              <a:xfrm>
                <a:off x="5131871" y="5385102"/>
                <a:ext cx="3755323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p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null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true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GB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null</m:t>
                        </m:r>
                        <m:r>
                          <m:rPr>
                            <m:nor/>
                          </m:rPr>
                          <a:rPr lang="en-GB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true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</m:oMath>
                </a14:m>
                <a:endParaRPr lang="en-GB" b="0" dirty="0">
                  <a:ea typeface="Cambria Math" panose="02040503050406030204" pitchFamily="18" charset="0"/>
                </a:endParaRPr>
              </a:p>
              <a:p>
                <a:r>
                  <a:rPr lang="en-US" dirty="0"/>
                  <a:t>		</a:t>
                </a:r>
                <a:r>
                  <a:rPr lang="en-GB" dirty="0"/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p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r>
                          <m:rPr>
                            <m:nor/>
                          </m:rPr>
                          <a:rPr lang="en-GB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alt</m:t>
                        </m:r>
                        <m:r>
                          <m:rPr>
                            <m:nor/>
                          </m:rPr>
                          <a:rPr lang="en-GB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true</m:t>
                        </m:r>
                      </m:e>
                    </m:d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GB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alt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true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5E0AD65-718C-2349-AC54-A1CB9C90C3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1871" y="5385102"/>
                <a:ext cx="3755323" cy="553998"/>
              </a:xfrm>
              <a:prstGeom prst="rect">
                <a:avLst/>
              </a:prstGeom>
              <a:blipFill>
                <a:blip r:embed="rId8"/>
                <a:stretch>
                  <a:fillRect l="-2365" t="-2222" r="-1014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8E7E19D7-63F1-554C-B355-8EB2236BAD14}"/>
              </a:ext>
            </a:extLst>
          </p:cNvPr>
          <p:cNvSpPr txBox="1"/>
          <p:nvPr/>
        </p:nvSpPr>
        <p:spPr>
          <a:xfrm>
            <a:off x="4892646" y="4229098"/>
            <a:ext cx="42337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likelihood for the data, which can be used for maximum likelihood estimation of parameters like we did yesterday, is</a:t>
            </a:r>
          </a:p>
        </p:txBody>
      </p:sp>
    </p:spTree>
    <p:extLst>
      <p:ext uri="{BB962C8B-B14F-4D97-AF65-F5344CB8AC3E}">
        <p14:creationId xmlns:p14="http://schemas.microsoft.com/office/powerpoint/2010/main" val="21387499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6CBB406-E258-1545-9A7E-18C0AB224037}"/>
              </a:ext>
            </a:extLst>
          </p:cNvPr>
          <p:cNvSpPr txBox="1"/>
          <p:nvPr/>
        </p:nvSpPr>
        <p:spPr>
          <a:xfrm>
            <a:off x="624152" y="2045701"/>
            <a:ext cx="80607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        is a threshold which we can pick so that ’SNPs with chi-square values greater than the threshold have an FDR of …. X%’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These are analogous to p-values (‘Values falling in the tail area beyond alpha have an error rate equal alpha’) but remain correct when performing multiple tests at once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A similar approach is the </a:t>
            </a:r>
            <a:r>
              <a:rPr lang="en-US" sz="2400" i="1" dirty="0"/>
              <a:t>q-value</a:t>
            </a:r>
            <a:r>
              <a:rPr lang="en-US" sz="2400" dirty="0"/>
              <a:t> (</a:t>
            </a:r>
            <a:r>
              <a:rPr lang="en-US" sz="2400" dirty="0" err="1"/>
              <a:t>Storey</a:t>
            </a:r>
            <a:r>
              <a:rPr lang="en-US" sz="2400" dirty="0"/>
              <a:t>, 2002), but this is a a bit more complex</a:t>
            </a:r>
          </a:p>
          <a:p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590" y="8135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Tail area-discovery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2FAF4CC-84B0-F84E-AD3E-F7F11990C8B6}"/>
                  </a:ext>
                </a:extLst>
              </p:cNvPr>
              <p:cNvSpPr txBox="1"/>
              <p:nvPr/>
            </p:nvSpPr>
            <p:spPr>
              <a:xfrm>
                <a:off x="683419" y="1086447"/>
                <a:ext cx="8060796" cy="6506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sz="2300" b="0" i="0" smtClean="0">
                        <a:latin typeface="Cambria Math" panose="02040503050406030204" pitchFamily="18" charset="0"/>
                      </a:rPr>
                      <m:t>FDR</m:t>
                    </m:r>
                    <m:r>
                      <m:rPr>
                        <m:nor/>
                      </m:rPr>
                      <a:rPr lang="en-GB" sz="23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m:rPr>
                        <m:nor/>
                      </m:rPr>
                      <a:rPr lang="en-GB" sz="2300" b="0" i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GB" sz="2300" dirty="0"/>
                  <a:t> </a:t>
                </a:r>
                <a14:m>
                  <m:oMath xmlns:m="http://schemas.openxmlformats.org/officeDocument/2006/math">
                    <m:r>
                      <a:rPr lang="en-GB" sz="23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null</m:t>
                        </m:r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true</m:t>
                        </m:r>
                        <m:r>
                          <m:rPr>
                            <m:nor/>
                          </m:rPr>
                          <a:rPr lang="en-GB" sz="23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Sup>
                          <m:sSubSupPr>
                            <m:ctrlP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GB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&gt;</m:t>
                        </m:r>
                        <m:sSubSup>
                          <m:sSubSupPr>
                            <m:ctrlP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d>
                    <m:r>
                      <a:rPr lang="en-GB" sz="23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GB" sz="23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𝜒</m:t>
                                </m:r>
                              </m:e>
                              <m:sub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&gt;</m:t>
                            </m:r>
                            <m:sSubSup>
                              <m:sSub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𝜒</m:t>
                                </m:r>
                              </m:e>
                              <m:sub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|</m:t>
                            </m:r>
                            <m:r>
                              <m:rPr>
                                <m:nor/>
                              </m:rPr>
                              <a:rPr lang="en-GB" sz="23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null</m:t>
                            </m:r>
                            <m:r>
                              <m:rPr>
                                <m:nor/>
                              </m:rPr>
                              <a:rPr lang="en-GB" sz="23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GB" sz="23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true</m:t>
                            </m:r>
                          </m:e>
                        </m:d>
                        <m: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null</m:t>
                        </m:r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true</m:t>
                        </m:r>
                        <m:r>
                          <m:rPr>
                            <m:nor/>
                          </m:rPr>
                          <a:rPr lang="en-US" sz="2300" dirty="0"/>
                          <m:t>)</m:t>
                        </m:r>
                      </m:num>
                      <m:den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GB" sz="23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𝜒</m:t>
                                </m:r>
                              </m:e>
                              <m:sub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&gt;</m:t>
                            </m:r>
                            <m:sSubSup>
                              <m:sSub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𝜒</m:t>
                                </m:r>
                              </m:e>
                              <m:sub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d>
                      </m:den>
                    </m:f>
                  </m:oMath>
                </a14:m>
                <a:endParaRPr lang="en-US" sz="23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2FAF4CC-84B0-F84E-AD3E-F7F11990C8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419" y="1086447"/>
                <a:ext cx="8060796" cy="650691"/>
              </a:xfrm>
              <a:prstGeom prst="rect">
                <a:avLst/>
              </a:prstGeom>
              <a:blipFill>
                <a:blip r:embed="rId2"/>
                <a:stretch>
                  <a:fillRect l="-1572" t="-7692" r="-629" b="-9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63461BCE-CFEE-1C45-B858-5A55EE9FE934}"/>
                  </a:ext>
                </a:extLst>
              </p:cNvPr>
              <p:cNvSpPr/>
              <p:nvPr/>
            </p:nvSpPr>
            <p:spPr>
              <a:xfrm>
                <a:off x="734935" y="2055501"/>
                <a:ext cx="554383" cy="4376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𝜒</m:t>
                          </m:r>
                        </m:e>
                        <m:sub>
                          <m: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GB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63461BCE-CFEE-1C45-B858-5A55EE9FE9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4935" y="2055501"/>
                <a:ext cx="554383" cy="437620"/>
              </a:xfrm>
              <a:prstGeom prst="rect">
                <a:avLst/>
              </a:prstGeom>
              <a:blipFill>
                <a:blip r:embed="rId3"/>
                <a:stretch>
                  <a:fillRect b="-2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7884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590" y="8135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Tail area-discovery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2FAF4CC-84B0-F84E-AD3E-F7F11990C8B6}"/>
                  </a:ext>
                </a:extLst>
              </p:cNvPr>
              <p:cNvSpPr txBox="1"/>
              <p:nvPr/>
            </p:nvSpPr>
            <p:spPr>
              <a:xfrm>
                <a:off x="2396312" y="2819286"/>
                <a:ext cx="3433952" cy="75578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23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3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GB" sz="2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en-GB" sz="2300" b="0" i="1" smtClean="0">
                              <a:latin typeface="Cambria Math" panose="02040503050406030204" pitchFamily="18" charset="0"/>
                            </a:rPr>
                            <m:t>#(</m:t>
                          </m:r>
                          <m:sSubSup>
                            <m:sSubSupPr>
                              <m:ctrlPr>
                                <a:rPr lang="en-GB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a:rPr lang="en-GB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GB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GB" sz="23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≥</m:t>
                          </m:r>
                          <m:sSubSup>
                            <m:sSubSupPr>
                              <m:ctrlPr>
                                <a:rPr lang="en-GB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GB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𝜒</m:t>
                              </m:r>
                            </m:e>
                            <m:sub>
                              <m:r>
                                <a:rPr lang="en-GB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GB" sz="23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GB" sz="2300" b="0" i="1" smtClean="0">
                              <a:latin typeface="Cambria Math" panose="02040503050406030204" pitchFamily="18" charset="0"/>
                            </a:rPr>
                            <m:t>)/</m:t>
                          </m:r>
                          <m:r>
                            <a:rPr lang="en-GB" sz="2300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r>
                        <a:rPr lang="en-GB" sz="23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GB" sz="23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GB" sz="23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null</m:t>
                      </m:r>
                      <m:r>
                        <m:rPr>
                          <m:nor/>
                        </m:rPr>
                        <a:rPr lang="en-GB" sz="23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23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true</m:t>
                      </m:r>
                      <m:r>
                        <a:rPr lang="en-GB" sz="23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3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2FAF4CC-84B0-F84E-AD3E-F7F11990C8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6312" y="2819286"/>
                <a:ext cx="3433952" cy="755784"/>
              </a:xfrm>
              <a:prstGeom prst="rect">
                <a:avLst/>
              </a:prstGeom>
              <a:blipFill>
                <a:blip r:embed="rId2"/>
                <a:stretch>
                  <a:fillRect l="-1476" r="-2952"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77A68A-C2ED-514D-A99D-0D597178B746}"/>
                  </a:ext>
                </a:extLst>
              </p:cNvPr>
              <p:cNvSpPr txBox="1"/>
              <p:nvPr/>
            </p:nvSpPr>
            <p:spPr>
              <a:xfrm>
                <a:off x="429590" y="1344024"/>
                <a:ext cx="8060796" cy="6506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sz="2300" b="0" i="0" smtClean="0">
                        <a:latin typeface="Cambria Math" panose="02040503050406030204" pitchFamily="18" charset="0"/>
                      </a:rPr>
                      <m:t>FDR</m:t>
                    </m:r>
                    <m:r>
                      <m:rPr>
                        <m:nor/>
                      </m:rPr>
                      <a:rPr lang="en-GB" sz="2300" b="0" i="0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m:rPr>
                        <m:nor/>
                      </m:rPr>
                      <a:rPr lang="en-GB" sz="2300" b="0" i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GB" sz="23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GB" sz="2300" dirty="0"/>
                  <a:t> </a:t>
                </a:r>
                <a14:m>
                  <m:oMath xmlns:m="http://schemas.openxmlformats.org/officeDocument/2006/math">
                    <m:r>
                      <a:rPr lang="en-GB" sz="23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GB" sz="23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null</m:t>
                        </m:r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true</m:t>
                        </m:r>
                        <m:r>
                          <m:rPr>
                            <m:nor/>
                          </m:rPr>
                          <a:rPr lang="en-GB" sz="23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sSubSup>
                          <m:sSubSupPr>
                            <m:ctrlP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GB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&gt;</m:t>
                        </m:r>
                        <m:sSubSup>
                          <m:sSubSupPr>
                            <m:ctrlP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𝜒</m:t>
                            </m:r>
                          </m:e>
                          <m:sub>
                            <m:r>
                              <a:rPr lang="en-GB" sz="23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d>
                    <m:r>
                      <a:rPr lang="en-GB" sz="23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23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GB" sz="23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𝜒</m:t>
                                </m:r>
                              </m:e>
                              <m:sub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&gt;</m:t>
                            </m:r>
                            <m:sSubSup>
                              <m:sSub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𝜒</m:t>
                                </m:r>
                              </m:e>
                              <m:sub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|</m:t>
                            </m:r>
                            <m:r>
                              <m:rPr>
                                <m:nor/>
                              </m:rPr>
                              <a:rPr lang="en-GB" sz="23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null</m:t>
                            </m:r>
                            <m:r>
                              <m:rPr>
                                <m:nor/>
                              </m:rPr>
                              <a:rPr lang="en-GB" sz="23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GB" sz="23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true</m:t>
                            </m:r>
                          </m:e>
                        </m:d>
                        <m: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GB" sz="23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null</m:t>
                        </m:r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GB" sz="23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true</m:t>
                        </m:r>
                        <m:r>
                          <m:rPr>
                            <m:nor/>
                          </m:rPr>
                          <a:rPr lang="en-US" sz="2300" dirty="0"/>
                          <m:t>)</m:t>
                        </m:r>
                      </m:num>
                      <m:den>
                        <m:r>
                          <a:rPr lang="en-GB" sz="2300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GB" sz="23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𝜒</m:t>
                                </m:r>
                              </m:e>
                              <m:sub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GB" sz="23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&gt;</m:t>
                            </m:r>
                            <m:sSubSup>
                              <m:sSubSupPr>
                                <m:ctrlP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𝜒</m:t>
                                </m:r>
                              </m:e>
                              <m:sub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GB" sz="23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d>
                      </m:den>
                    </m:f>
                  </m:oMath>
                </a14:m>
                <a:endParaRPr lang="en-US" sz="23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77A68A-C2ED-514D-A99D-0D597178B7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590" y="1344024"/>
                <a:ext cx="8060796" cy="650691"/>
              </a:xfrm>
              <a:prstGeom prst="rect">
                <a:avLst/>
              </a:prstGeom>
              <a:blipFill>
                <a:blip r:embed="rId3"/>
                <a:stretch>
                  <a:fillRect l="-1572" t="-7692" r="-629" b="-1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2CD369E6-AC76-B849-A4F8-A1FC8D744A3C}"/>
              </a:ext>
            </a:extLst>
          </p:cNvPr>
          <p:cNvSpPr txBox="1"/>
          <p:nvPr/>
        </p:nvSpPr>
        <p:spPr>
          <a:xfrm>
            <a:off x="1370634" y="2250583"/>
            <a:ext cx="3063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Can be estimated as…..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79087-04A9-F449-B973-41AD4F472D7F}"/>
              </a:ext>
            </a:extLst>
          </p:cNvPr>
          <p:cNvSpPr txBox="1"/>
          <p:nvPr/>
        </p:nvSpPr>
        <p:spPr>
          <a:xfrm>
            <a:off x="429590" y="3718679"/>
            <a:ext cx="822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strictly </a:t>
            </a:r>
            <a:r>
              <a:rPr lang="en-US" b="1" dirty="0"/>
              <a:t>frequentist </a:t>
            </a:r>
            <a:r>
              <a:rPr lang="en-US" dirty="0"/>
              <a:t>way of controlling FDR is called the </a:t>
            </a:r>
            <a:r>
              <a:rPr lang="en-US" dirty="0" err="1"/>
              <a:t>Benjamini</a:t>
            </a:r>
            <a:r>
              <a:rPr lang="en-US" dirty="0"/>
              <a:t>-Hochberg method and is closely related. This accepts SNP </a:t>
            </a:r>
            <a:r>
              <a:rPr lang="en-US" i="1" dirty="0"/>
              <a:t>i</a:t>
            </a:r>
            <a:r>
              <a:rPr lang="en-US" dirty="0"/>
              <a:t> as significant if it has: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dirty="0"/>
              <a:t>			where q is a chosen threshold e.g. 5%. </a:t>
            </a:r>
          </a:p>
          <a:p>
            <a:endParaRPr lang="en-US" dirty="0"/>
          </a:p>
          <a:p>
            <a:r>
              <a:rPr lang="en-US" dirty="0"/>
              <a:t>So here we have a close connection between empirical Bayesian and frequentist methods.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CC53AA7-2ED3-304D-A592-A1100D74C22F}"/>
                  </a:ext>
                </a:extLst>
              </p:cNvPr>
              <p:cNvSpPr txBox="1"/>
              <p:nvPr/>
            </p:nvSpPr>
            <p:spPr>
              <a:xfrm>
                <a:off x="2499344" y="4684533"/>
                <a:ext cx="2333780" cy="7253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23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3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GB" sz="2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en-GB" sz="2300" b="0" i="1" smtClean="0">
                              <a:latin typeface="Cambria Math" panose="02040503050406030204" pitchFamily="18" charset="0"/>
                            </a:rPr>
                            <m:t>#(</m:t>
                          </m:r>
                          <m:sSub>
                            <m:sSubPr>
                              <m:ctrlPr>
                                <a:rPr lang="en-GB" sz="23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3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GB" sz="23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GB" sz="23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≤</m:t>
                          </m:r>
                          <m:sSub>
                            <m:sSubPr>
                              <m:ctrlPr>
                                <a:rPr lang="en-GB" sz="23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3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GB" sz="23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GB" sz="2300" b="0" i="1" smtClean="0">
                              <a:latin typeface="Cambria Math" panose="02040503050406030204" pitchFamily="18" charset="0"/>
                            </a:rPr>
                            <m:t>)/</m:t>
                          </m:r>
                          <m:r>
                            <a:rPr lang="en-GB" sz="23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r>
                        <a:rPr lang="en-GB" sz="23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&lt;</m:t>
                      </m:r>
                      <m:r>
                        <a:rPr lang="en-GB" sz="23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en-US" sz="23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CC53AA7-2ED3-304D-A592-A1100D74C2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9344" y="4684533"/>
                <a:ext cx="2333780" cy="725391"/>
              </a:xfrm>
              <a:prstGeom prst="rect">
                <a:avLst/>
              </a:prstGeom>
              <a:blipFill>
                <a:blip r:embed="rId4"/>
                <a:stretch>
                  <a:fillRect l="-2162" r="-2162" b="-189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64389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71B070C-B3F9-1E4C-A70A-A15725700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662" y="838762"/>
            <a:ext cx="6026023" cy="608363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484EB83-ADA0-7945-B231-40948481A9D8}"/>
              </a:ext>
            </a:extLst>
          </p:cNvPr>
          <p:cNvSpPr/>
          <p:nvPr/>
        </p:nvSpPr>
        <p:spPr>
          <a:xfrm>
            <a:off x="1644597" y="669698"/>
            <a:ext cx="557691" cy="75985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0EB78D-5A7B-1145-A6F7-3D2D863DD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63" y="-93375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dirty="0"/>
              <a:t>Empirical Bayes / FDR application in </a:t>
            </a:r>
            <a:br>
              <a:rPr lang="en-US" sz="3200" dirty="0"/>
            </a:br>
            <a:r>
              <a:rPr lang="en-US" sz="3200" dirty="0"/>
              <a:t>type 1 diabetes GWAS</a:t>
            </a:r>
          </a:p>
        </p:txBody>
      </p:sp>
    </p:spTree>
    <p:extLst>
      <p:ext uri="{BB962C8B-B14F-4D97-AF65-F5344CB8AC3E}">
        <p14:creationId xmlns:p14="http://schemas.microsoft.com/office/powerpoint/2010/main" val="2146451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1168400"/>
            <a:ext cx="5930900" cy="5930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6689" y="114091"/>
            <a:ext cx="75336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Odds ratios of genome-wide significant GWAS ‘hits’ in 7 diseases originally studied by the WTCCC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04097" y="1609505"/>
            <a:ext cx="4495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z="2000" dirty="0"/>
              <a:t>…</a:t>
            </a:r>
            <a:r>
              <a:rPr lang="en-GB" sz="2000" dirty="0"/>
              <a:t>and still only a fraction of disease heritability is explained (must be many even smaller effects we can’t detect as ‘significant’)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6311900" y="6007100"/>
            <a:ext cx="2056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Crouch and </a:t>
            </a:r>
            <a:r>
              <a:rPr lang="en-US" dirty="0" err="1"/>
              <a:t>Bodmer</a:t>
            </a:r>
            <a:r>
              <a:rPr lang="en-US" dirty="0"/>
              <a:t> </a:t>
            </a:r>
          </a:p>
          <a:p>
            <a:r>
              <a:rPr lang="en-US" dirty="0"/>
              <a:t>(</a:t>
            </a:r>
            <a:r>
              <a:rPr lang="en-US" i="1" dirty="0"/>
              <a:t>PNAS </a:t>
            </a:r>
            <a:r>
              <a:rPr lang="en-US" dirty="0"/>
              <a:t>2020)</a:t>
            </a:r>
          </a:p>
        </p:txBody>
      </p:sp>
    </p:spTree>
    <p:extLst>
      <p:ext uri="{BB962C8B-B14F-4D97-AF65-F5344CB8AC3E}">
        <p14:creationId xmlns:p14="http://schemas.microsoft.com/office/powerpoint/2010/main" val="36521911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Practical: False discovery rates (FDRs)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22101" y="1317889"/>
            <a:ext cx="8499798" cy="508291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Estimate local and tail-area false discovery rates using our z-statistics</a:t>
            </a:r>
          </a:p>
          <a:p>
            <a:endParaRPr lang="en-US" dirty="0"/>
          </a:p>
          <a:p>
            <a:r>
              <a:rPr lang="en-US" dirty="0"/>
              <a:t>Can use the </a:t>
            </a:r>
            <a:r>
              <a:rPr lang="en-US" dirty="0" err="1"/>
              <a:t>Benjamini</a:t>
            </a:r>
            <a:r>
              <a:rPr lang="en-US" dirty="0"/>
              <a:t>-Hochberg method for the tail area rate. There is a function in R to do this (do a web search)</a:t>
            </a:r>
          </a:p>
          <a:p>
            <a:endParaRPr lang="en-US" dirty="0"/>
          </a:p>
          <a:p>
            <a:r>
              <a:rPr lang="en-US" dirty="0"/>
              <a:t>For local FDR, I give you permission to assume normality. Think about the chi-square version the previous slide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6406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5: Predict phenotype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66371" y="1807286"/>
            <a:ext cx="8499798" cy="4525963"/>
          </a:xfrm>
        </p:spPr>
        <p:txBody>
          <a:bodyPr/>
          <a:lstStyle/>
          <a:p>
            <a:r>
              <a:rPr lang="en-US" dirty="0"/>
              <a:t>Why?</a:t>
            </a:r>
          </a:p>
          <a:p>
            <a:pPr lvl="1"/>
            <a:r>
              <a:rPr lang="en-US" dirty="0"/>
              <a:t> Preventative medicine for at-risk patients</a:t>
            </a:r>
          </a:p>
          <a:p>
            <a:pPr lvl="1"/>
            <a:r>
              <a:rPr lang="en-US" dirty="0"/>
              <a:t> Lifestyle interventions </a:t>
            </a:r>
          </a:p>
          <a:p>
            <a:pPr lvl="1"/>
            <a:r>
              <a:rPr lang="en-US" dirty="0"/>
              <a:t>Livestock and crop selection</a:t>
            </a:r>
          </a:p>
          <a:p>
            <a:pPr lvl="1"/>
            <a:r>
              <a:rPr lang="en-US" dirty="0"/>
              <a:t>Find biological links between diseases</a:t>
            </a:r>
          </a:p>
          <a:p>
            <a:endParaRPr lang="en-US" dirty="0"/>
          </a:p>
          <a:p>
            <a:r>
              <a:rPr lang="en-US" dirty="0"/>
              <a:t>Once more, we’ll apply our ‘normal prior’ model.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7715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851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Genomic best-unbiased linear predictor (BLUP)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87002" y="1379305"/>
            <a:ext cx="8499798" cy="5411744"/>
          </a:xfrm>
        </p:spPr>
        <p:txBody>
          <a:bodyPr>
            <a:normAutofit/>
          </a:bodyPr>
          <a:lstStyle/>
          <a:p>
            <a:r>
              <a:rPr lang="en-US" sz="2000" dirty="0"/>
              <a:t>Similar to before, the best predictor in a general sense is the posterior expectation </a:t>
            </a:r>
          </a:p>
          <a:p>
            <a:endParaRPr lang="en-US" sz="2000" dirty="0"/>
          </a:p>
          <a:p>
            <a:pPr marL="457200" lvl="1" indent="0">
              <a:buNone/>
            </a:pPr>
            <a:r>
              <a:rPr lang="en-US" sz="2000" dirty="0"/>
              <a:t>                                             , where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 err="1"/>
              <a:t>g</a:t>
            </a:r>
            <a:r>
              <a:rPr lang="en-US" sz="2000" baseline="-25000" dirty="0" err="1"/>
              <a:t>i</a:t>
            </a:r>
            <a:r>
              <a:rPr lang="en-US" sz="2000" dirty="0"/>
              <a:t> is often called the ‘breeding value’, ‘additive genetic value’ or ‘genetic value.</a:t>
            </a:r>
          </a:p>
          <a:p>
            <a:endParaRPr lang="en-US" sz="2000" dirty="0"/>
          </a:p>
          <a:p>
            <a:r>
              <a:rPr lang="en-US" sz="2000" dirty="0"/>
              <a:t>In our multivariate normal model, this is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		</a:t>
            </a:r>
            <a:r>
              <a:rPr lang="mr-IN" sz="2000" dirty="0"/>
              <a:t>…</a:t>
            </a:r>
            <a:r>
              <a:rPr lang="en-US" sz="2000" dirty="0"/>
              <a:t>and we’ll plug in our parameter estimates accordingly, as with our 		           posterior effect size estimates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8390027"/>
              </p:ext>
            </p:extLst>
          </p:nvPr>
        </p:nvGraphicFramePr>
        <p:xfrm>
          <a:off x="1719263" y="4760913"/>
          <a:ext cx="5634037" cy="661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273300" imgH="266700" progId="Equation.DSMT4">
                  <p:embed/>
                </p:oleObj>
              </mc:Choice>
              <mc:Fallback>
                <p:oleObj name="Equation" r:id="rId2" imgW="22733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19263" y="4760913"/>
                        <a:ext cx="5634037" cy="661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2477445"/>
              </p:ext>
            </p:extLst>
          </p:nvPr>
        </p:nvGraphicFramePr>
        <p:xfrm>
          <a:off x="1697038" y="2220913"/>
          <a:ext cx="1636712" cy="69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660400" imgH="279400" progId="Equation.DSMT4">
                  <p:embed/>
                </p:oleObj>
              </mc:Choice>
              <mc:Fallback>
                <p:oleObj name="Equation" r:id="rId4" imgW="6604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97038" y="2220913"/>
                        <a:ext cx="1636712" cy="69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1323362"/>
              </p:ext>
            </p:extLst>
          </p:nvPr>
        </p:nvGraphicFramePr>
        <p:xfrm>
          <a:off x="4267200" y="2071688"/>
          <a:ext cx="1719263" cy="1054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787400" imgH="482600" progId="Equation.DSMT4">
                  <p:embed/>
                </p:oleObj>
              </mc:Choice>
              <mc:Fallback>
                <p:oleObj name="Equation" r:id="rId6" imgW="7874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67200" y="2071688"/>
                        <a:ext cx="1719263" cy="1054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-51516" y="6405404"/>
            <a:ext cx="8469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/>
              <a:t>de los Campos et al., 2013</a:t>
            </a:r>
          </a:p>
          <a:p>
            <a:r>
              <a:rPr lang="en-US" sz="1400" i="1" dirty="0"/>
              <a:t>Prediction of complex human traits using the genomic best linear unbiased predictor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382E36F-7372-4F48-B95C-1232EE825CEF}"/>
              </a:ext>
            </a:extLst>
          </p:cNvPr>
          <p:cNvCxnSpPr>
            <a:cxnSpLocks/>
          </p:cNvCxnSpPr>
          <p:nvPr/>
        </p:nvCxnSpPr>
        <p:spPr>
          <a:xfrm flipH="1">
            <a:off x="7057624" y="4610459"/>
            <a:ext cx="367113" cy="2577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DC549EB-69D0-9A40-8C8E-3D4FFF55D038}"/>
              </a:ext>
            </a:extLst>
          </p:cNvPr>
          <p:cNvSpPr txBox="1"/>
          <p:nvPr/>
        </p:nvSpPr>
        <p:spPr>
          <a:xfrm>
            <a:off x="7353300" y="4355278"/>
            <a:ext cx="170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Matrix inversion</a:t>
            </a:r>
          </a:p>
        </p:txBody>
      </p:sp>
    </p:spTree>
    <p:extLst>
      <p:ext uri="{BB962C8B-B14F-4D97-AF65-F5344CB8AC3E}">
        <p14:creationId xmlns:p14="http://schemas.microsoft.com/office/powerpoint/2010/main" val="14700891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851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Genomic best-unbiased linear predictor (BLUP)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51516" y="6248068"/>
            <a:ext cx="8539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de los Campos et al., 2013</a:t>
            </a:r>
          </a:p>
          <a:p>
            <a:r>
              <a:rPr lang="en-US" i="1" dirty="0"/>
              <a:t>Prediction of complex human traits using the genomic best linear unbiased predictor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4003115"/>
              </p:ext>
            </p:extLst>
          </p:nvPr>
        </p:nvGraphicFramePr>
        <p:xfrm>
          <a:off x="457200" y="4095750"/>
          <a:ext cx="8081962" cy="66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263900" imgH="266700" progId="Equation.DSMT4">
                  <p:embed/>
                </p:oleObj>
              </mc:Choice>
              <mc:Fallback>
                <p:oleObj name="Equation" r:id="rId2" imgW="32639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7200" y="4095750"/>
                        <a:ext cx="8081962" cy="66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55613" y="1556691"/>
            <a:ext cx="84146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Often when we want to predict, we have:</a:t>
            </a:r>
          </a:p>
          <a:p>
            <a:r>
              <a:rPr lang="en-US" sz="3200" dirty="0"/>
              <a:t>	-Genotypes and phenotypes for a </a:t>
            </a:r>
            <a:r>
              <a:rPr lang="en-US" sz="3200" b="1" dirty="0"/>
              <a:t>training set</a:t>
            </a:r>
          </a:p>
          <a:p>
            <a:r>
              <a:rPr lang="en-US" sz="3200" b="1" dirty="0"/>
              <a:t>	</a:t>
            </a:r>
            <a:r>
              <a:rPr lang="en-US" sz="3200" dirty="0"/>
              <a:t>-Only genotypes for a </a:t>
            </a:r>
            <a:r>
              <a:rPr lang="en-US" sz="3200" b="1" dirty="0"/>
              <a:t>test set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5613" y="3300658"/>
            <a:ext cx="841463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Then, the </a:t>
            </a:r>
            <a:r>
              <a:rPr lang="en-US" sz="3200"/>
              <a:t>expectation is: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8873072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749"/>
            <a:ext cx="8229600" cy="1143000"/>
          </a:xfrm>
        </p:spPr>
        <p:txBody>
          <a:bodyPr/>
          <a:lstStyle/>
          <a:p>
            <a:r>
              <a:rPr lang="en-US" dirty="0"/>
              <a:t>Aside: polygenic scores (PGS)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15900" y="1417638"/>
            <a:ext cx="8648700" cy="4708525"/>
          </a:xfrm>
        </p:spPr>
        <p:txBody>
          <a:bodyPr>
            <a:normAutofit fontScale="92500"/>
          </a:bodyPr>
          <a:lstStyle/>
          <a:p>
            <a:r>
              <a:rPr lang="en-US" dirty="0"/>
              <a:t>Sometimes called polygenic risk scores (PRS)</a:t>
            </a:r>
          </a:p>
          <a:p>
            <a:endParaRPr lang="en-US" dirty="0"/>
          </a:p>
          <a:p>
            <a:r>
              <a:rPr lang="en-US" dirty="0"/>
              <a:t>Approach to fitting each SNPs coefficient explicitly </a:t>
            </a:r>
            <a:r>
              <a:rPr lang="mr-IN" dirty="0"/>
              <a:t>–</a:t>
            </a:r>
            <a:r>
              <a:rPr lang="en-US" dirty="0"/>
              <a:t> some similarities with machine learning</a:t>
            </a:r>
          </a:p>
          <a:p>
            <a:endParaRPr lang="en-US" dirty="0"/>
          </a:p>
          <a:p>
            <a:r>
              <a:rPr lang="en-US" dirty="0"/>
              <a:t>Fits model predicting phenotype from genotypes, using additional info from GWAS analysis, then applies to a test set to pick best </a:t>
            </a:r>
            <a:r>
              <a:rPr lang="en-US" b="1" dirty="0"/>
              <a:t>tuning parameters</a:t>
            </a:r>
          </a:p>
        </p:txBody>
      </p:sp>
    </p:spTree>
    <p:extLst>
      <p:ext uri="{BB962C8B-B14F-4D97-AF65-F5344CB8AC3E}">
        <p14:creationId xmlns:p14="http://schemas.microsoft.com/office/powerpoint/2010/main" val="3687006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Practical: phenotype prediction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879" y="1546243"/>
            <a:ext cx="8534946" cy="3330557"/>
          </a:xfrm>
        </p:spPr>
        <p:txBody>
          <a:bodyPr>
            <a:normAutofit/>
          </a:bodyPr>
          <a:lstStyle/>
          <a:p>
            <a:r>
              <a:rPr lang="en-GB" dirty="0"/>
              <a:t>Try to predict phenotype from genotype using all our individuals, in the following ways:</a:t>
            </a:r>
          </a:p>
          <a:p>
            <a:pPr lvl="1"/>
            <a:r>
              <a:rPr lang="en-GB" dirty="0"/>
              <a:t>Using G-BLUP</a:t>
            </a:r>
          </a:p>
          <a:p>
            <a:pPr lvl="1"/>
            <a:r>
              <a:rPr lang="en-US" dirty="0"/>
              <a:t>Using posterior effect sizes from yesterday</a:t>
            </a:r>
          </a:p>
          <a:p>
            <a:pPr lvl="1"/>
            <a:r>
              <a:rPr lang="en-US" dirty="0"/>
              <a:t>Using maximum likelihood (basic GWAS) estimates (you’ll have to be creative!)</a:t>
            </a:r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6279" y="4860943"/>
            <a:ext cx="8534946" cy="3330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Compare the estimates. Which do you think is best and why?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031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model?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 science we’re essentially trying to model things. </a:t>
            </a:r>
          </a:p>
          <a:p>
            <a:endParaRPr lang="en-US" dirty="0"/>
          </a:p>
          <a:p>
            <a:r>
              <a:rPr lang="en-US" dirty="0"/>
              <a:t>In statistics we’re usually calculating evidence for which ‘fit’ of a model (i.e. which parameter values) is most likely correct</a:t>
            </a:r>
          </a:p>
          <a:p>
            <a:endParaRPr lang="en-US" dirty="0"/>
          </a:p>
          <a:p>
            <a:r>
              <a:rPr lang="en-US" dirty="0"/>
              <a:t>The standard GWAS model is simple and makes very few assumptions. This has pros and cons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26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0384"/>
            <a:ext cx="8229600" cy="1143000"/>
          </a:xfrm>
        </p:spPr>
        <p:txBody>
          <a:bodyPr/>
          <a:lstStyle/>
          <a:p>
            <a:r>
              <a:rPr lang="en-US" dirty="0"/>
              <a:t>Example: estimating SNP effects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74965" y="1344381"/>
            <a:ext cx="8378421" cy="457090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Suppose we want the best estimate of SNP </a:t>
            </a:r>
            <a:r>
              <a:rPr lang="en-US" i="1" dirty="0"/>
              <a:t>j</a:t>
            </a:r>
            <a:r>
              <a:rPr lang="en-US" dirty="0"/>
              <a:t>’s effect size, given the simple estimate we calculated in a GWAS, </a:t>
            </a:r>
            <a:r>
              <a:rPr lang="en-US" i="1" dirty="0" err="1"/>
              <a:t>z</a:t>
            </a:r>
            <a:r>
              <a:rPr lang="en-US" i="1" baseline="-25000" dirty="0" err="1"/>
              <a:t>j</a:t>
            </a:r>
            <a:r>
              <a:rPr lang="en-US" dirty="0"/>
              <a:t>. Some form of posterior expectation is really what we want:			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How to work this out? Use Bayes’ Theorem and take expectation of resulting posterior distribution.</a:t>
            </a:r>
          </a:p>
          <a:p>
            <a:pPr marL="0" indent="0">
              <a:buNone/>
            </a:pPr>
            <a:r>
              <a:rPr lang="en-US" dirty="0"/>
              <a:t>					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2050884"/>
              </p:ext>
            </p:extLst>
          </p:nvPr>
        </p:nvGraphicFramePr>
        <p:xfrm>
          <a:off x="3524871" y="3171155"/>
          <a:ext cx="1906588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596900" imgH="279400" progId="Equation.DSMT4">
                  <p:embed/>
                </p:oleObj>
              </mc:Choice>
              <mc:Fallback>
                <p:oleObj name="Equation" r:id="rId3" imgW="5969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24871" y="3171155"/>
                        <a:ext cx="1906588" cy="892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96016"/>
              </p:ext>
            </p:extLst>
          </p:nvPr>
        </p:nvGraphicFramePr>
        <p:xfrm>
          <a:off x="2179810" y="5232400"/>
          <a:ext cx="4911725" cy="1106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2311400" imgH="520700" progId="Equation.DSMT4">
                  <p:embed/>
                </p:oleObj>
              </mc:Choice>
              <mc:Fallback>
                <p:oleObj name="Equation" r:id="rId5" imgW="23114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79810" y="5232400"/>
                        <a:ext cx="4911725" cy="1106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5874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estimating SNP effects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02034" y="921064"/>
            <a:ext cx="8378421" cy="479527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Usually the best model for the effect size, assuming it has been </a:t>
            </a:r>
            <a:r>
              <a:rPr lang="en-US" dirty="0" err="1"/>
              <a:t>standardised</a:t>
            </a:r>
            <a:r>
              <a:rPr lang="en-US" dirty="0"/>
              <a:t> (i.e. variance 1), is:</a:t>
            </a:r>
          </a:p>
          <a:p>
            <a:pPr marL="0" indent="0">
              <a:buNone/>
            </a:pPr>
            <a:r>
              <a:rPr lang="en-US" dirty="0"/>
              <a:t>					</a:t>
            </a:r>
          </a:p>
          <a:p>
            <a:endParaRPr lang="en-US" dirty="0"/>
          </a:p>
          <a:p>
            <a:pPr marL="0" indent="0">
              <a:buNone/>
            </a:pPr>
            <a:r>
              <a:rPr lang="mr-IN" dirty="0"/>
              <a:t>…</a:t>
            </a:r>
            <a:r>
              <a:rPr lang="en-GB" dirty="0"/>
              <a:t>which we use for                , but what about the other two probabilities?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4805028"/>
              </p:ext>
            </p:extLst>
          </p:nvPr>
        </p:nvGraphicFramePr>
        <p:xfrm>
          <a:off x="2665065" y="3283485"/>
          <a:ext cx="3596194" cy="8694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55700" imgH="279400" progId="Equation.DSMT4">
                  <p:embed/>
                </p:oleObj>
              </mc:Choice>
              <mc:Fallback>
                <p:oleObj name="Equation" r:id="rId3" imgW="11557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65065" y="3283485"/>
                        <a:ext cx="3596194" cy="8694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3482705"/>
              </p:ext>
            </p:extLst>
          </p:nvPr>
        </p:nvGraphicFramePr>
        <p:xfrm>
          <a:off x="3876159" y="4208119"/>
          <a:ext cx="1404688" cy="6867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571500" imgH="279400" progId="Equation.DSMT4">
                  <p:embed/>
                </p:oleObj>
              </mc:Choice>
              <mc:Fallback>
                <p:oleObj name="Equation" r:id="rId5" imgW="5715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76159" y="4208119"/>
                        <a:ext cx="1404688" cy="6867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9971675"/>
              </p:ext>
            </p:extLst>
          </p:nvPr>
        </p:nvGraphicFramePr>
        <p:xfrm>
          <a:off x="2112964" y="5488617"/>
          <a:ext cx="4911725" cy="1106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2311400" imgH="520700" progId="Equation.DSMT4">
                  <p:embed/>
                </p:oleObj>
              </mc:Choice>
              <mc:Fallback>
                <p:oleObj name="Equation" r:id="rId7" imgW="23114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12964" y="5488617"/>
                        <a:ext cx="4911725" cy="1106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Oval 8"/>
          <p:cNvSpPr/>
          <p:nvPr/>
        </p:nvSpPr>
        <p:spPr>
          <a:xfrm>
            <a:off x="4953899" y="5368466"/>
            <a:ext cx="1348065" cy="76086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cxnSpLocks noChangeAspect="1"/>
          </p:cNvCxnSpPr>
          <p:nvPr/>
        </p:nvCxnSpPr>
        <p:spPr>
          <a:xfrm>
            <a:off x="5152483" y="4784349"/>
            <a:ext cx="178255" cy="579165"/>
          </a:xfrm>
          <a:prstGeom prst="straightConnector1">
            <a:avLst/>
          </a:prstGeom>
          <a:ln w="1905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7806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0386"/>
            <a:ext cx="8229600" cy="1143000"/>
          </a:xfrm>
        </p:spPr>
        <p:txBody>
          <a:bodyPr/>
          <a:lstStyle/>
          <a:p>
            <a:r>
              <a:rPr lang="en-US" dirty="0"/>
              <a:t>Example: estimating SNP effects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22821" y="966402"/>
            <a:ext cx="8757635" cy="55361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What’s a sensible model? First, we could assume that all SNPs </a:t>
            </a:r>
            <a:r>
              <a:rPr lang="en-US" i="1" dirty="0"/>
              <a:t>j</a:t>
            </a:r>
            <a:r>
              <a:rPr lang="en-US" dirty="0"/>
              <a:t> have effects drawn from the same prior distribution, </a:t>
            </a:r>
            <a:r>
              <a:rPr lang="en-US" dirty="0" err="1"/>
              <a:t>e.g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dirty="0"/>
              <a:t>		</a:t>
            </a:r>
            <a:r>
              <a:rPr lang="mr-IN" dirty="0"/>
              <a:t>…</a:t>
            </a:r>
            <a:r>
              <a:rPr lang="en-GB" dirty="0"/>
              <a:t>.which gives us            , but we can only use it if we 	know </a:t>
            </a:r>
            <a:r>
              <a:rPr lang="en-GB" i="1" dirty="0"/>
              <a:t>M </a:t>
            </a:r>
            <a:r>
              <a:rPr lang="en-GB" dirty="0"/>
              <a:t>and </a:t>
            </a:r>
            <a:r>
              <a:rPr lang="en-GB" i="1" dirty="0"/>
              <a:t>A</a:t>
            </a:r>
            <a:r>
              <a:rPr lang="en-GB" dirty="0"/>
              <a:t>. 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</a:t>
            </a:r>
            <a:r>
              <a:rPr lang="en-GB" b="1" dirty="0"/>
              <a:t>marginal</a:t>
            </a:r>
            <a:r>
              <a:rPr lang="en-GB" dirty="0"/>
              <a:t> we can get from the other two probabilities by integration: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			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8926778"/>
              </p:ext>
            </p:extLst>
          </p:nvPr>
        </p:nvGraphicFramePr>
        <p:xfrm>
          <a:off x="2044659" y="2741490"/>
          <a:ext cx="4784557" cy="6578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2032000" imgH="279400" progId="Equation.DSMT4">
                  <p:embed/>
                </p:oleObj>
              </mc:Choice>
              <mc:Fallback>
                <p:oleObj name="Equation" r:id="rId3" imgW="20320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44659" y="2741490"/>
                        <a:ext cx="4784557" cy="6578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2814018"/>
              </p:ext>
            </p:extLst>
          </p:nvPr>
        </p:nvGraphicFramePr>
        <p:xfrm>
          <a:off x="3681092" y="3565030"/>
          <a:ext cx="882888" cy="6697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368300" imgH="279400" progId="Equation.DSMT4">
                  <p:embed/>
                </p:oleObj>
              </mc:Choice>
              <mc:Fallback>
                <p:oleObj name="Equation" r:id="rId5" imgW="3683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81092" y="3565030"/>
                        <a:ext cx="882888" cy="6697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1090049"/>
              </p:ext>
            </p:extLst>
          </p:nvPr>
        </p:nvGraphicFramePr>
        <p:xfrm>
          <a:off x="2601761" y="5397476"/>
          <a:ext cx="4383501" cy="12430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701800" imgH="482600" progId="Equation.DSMT4">
                  <p:embed/>
                </p:oleObj>
              </mc:Choice>
              <mc:Fallback>
                <p:oleObj name="Equation" r:id="rId7" imgW="17018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01761" y="5397476"/>
                        <a:ext cx="4383501" cy="12430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2616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980"/>
            <a:ext cx="8229600" cy="1143000"/>
          </a:xfrm>
        </p:spPr>
        <p:txBody>
          <a:bodyPr/>
          <a:lstStyle/>
          <a:p>
            <a:r>
              <a:rPr lang="en-US" dirty="0"/>
              <a:t>Example: estimating SNP effects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7368" y="1821393"/>
            <a:ext cx="9143999" cy="520233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The fully </a:t>
            </a:r>
            <a:r>
              <a:rPr lang="en-US" b="1" dirty="0"/>
              <a:t>Bayesian</a:t>
            </a:r>
            <a:r>
              <a:rPr lang="en-US" dirty="0"/>
              <a:t> approach is to use your prior knowledge about </a:t>
            </a:r>
            <a:r>
              <a:rPr lang="en-US" i="1" dirty="0"/>
              <a:t>M</a:t>
            </a:r>
            <a:r>
              <a:rPr lang="en-US" dirty="0"/>
              <a:t> and </a:t>
            </a:r>
            <a:r>
              <a:rPr lang="en-US" i="1" dirty="0"/>
              <a:t>A</a:t>
            </a:r>
            <a:r>
              <a:rPr lang="en-US" dirty="0"/>
              <a:t> to make an informed guess. </a:t>
            </a:r>
          </a:p>
          <a:p>
            <a:endParaRPr lang="en-US" dirty="0"/>
          </a:p>
          <a:p>
            <a:r>
              <a:rPr lang="en-US" dirty="0"/>
              <a:t>With the </a:t>
            </a:r>
            <a:r>
              <a:rPr lang="en-US" b="1" dirty="0"/>
              <a:t>empirical Bayes</a:t>
            </a:r>
            <a:r>
              <a:rPr lang="en-US" dirty="0"/>
              <a:t> approach, we estimate </a:t>
            </a:r>
            <a:r>
              <a:rPr lang="en-US" i="1" dirty="0"/>
              <a:t>M</a:t>
            </a:r>
            <a:r>
              <a:rPr lang="en-US" dirty="0"/>
              <a:t> and </a:t>
            </a:r>
            <a:r>
              <a:rPr lang="en-US" i="1" dirty="0"/>
              <a:t>A </a:t>
            </a:r>
            <a:r>
              <a:rPr lang="en-US" dirty="0"/>
              <a:t>from across the full range of SNPs we have, like a </a:t>
            </a:r>
            <a:r>
              <a:rPr lang="en-US" b="1" dirty="0" err="1"/>
              <a:t>frequentist</a:t>
            </a:r>
            <a:r>
              <a:rPr lang="en-US" dirty="0"/>
              <a:t>, and plug the estimates in, which gives approximately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600" dirty="0"/>
              <a:t>	</a:t>
            </a:r>
          </a:p>
          <a:p>
            <a:pPr marL="0" indent="0">
              <a:buNone/>
            </a:pPr>
            <a:r>
              <a:rPr lang="en-US" sz="2600" dirty="0"/>
              <a:t>	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		See </a:t>
            </a:r>
            <a:r>
              <a:rPr lang="en-US" sz="2600" dirty="0" err="1"/>
              <a:t>Efron</a:t>
            </a:r>
            <a:r>
              <a:rPr lang="en-US" sz="2600" dirty="0"/>
              <a:t> and Hastie </a:t>
            </a:r>
            <a:r>
              <a:rPr lang="en-US" sz="2600" i="1" dirty="0"/>
              <a:t>Computational Age Statistical Inference </a:t>
            </a:r>
            <a:r>
              <a:rPr lang="en-US" sz="2600" dirty="0"/>
              <a:t>Chapter 7		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6599716"/>
              </p:ext>
            </p:extLst>
          </p:nvPr>
        </p:nvGraphicFramePr>
        <p:xfrm>
          <a:off x="2476500" y="1158875"/>
          <a:ext cx="3986213" cy="94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181100" imgH="279400" progId="Equation.DSMT4">
                  <p:embed/>
                </p:oleObj>
              </mc:Choice>
              <mc:Fallback>
                <p:oleObj name="Equation" r:id="rId3" imgW="11811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76500" y="1158875"/>
                        <a:ext cx="3986213" cy="942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0064423"/>
              </p:ext>
            </p:extLst>
          </p:nvPr>
        </p:nvGraphicFramePr>
        <p:xfrm>
          <a:off x="2508250" y="4657562"/>
          <a:ext cx="4167188" cy="99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1816100" imgH="431800" progId="Equation.DSMT4">
                  <p:embed/>
                </p:oleObj>
              </mc:Choice>
              <mc:Fallback>
                <p:oleObj name="Equation" r:id="rId5" imgW="18161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8250" y="4657562"/>
                        <a:ext cx="4167188" cy="99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429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32167</TotalTime>
  <Words>2788</Words>
  <Application>Microsoft Macintosh PowerPoint</Application>
  <PresentationFormat>On-screen Show (4:3)</PresentationFormat>
  <Paragraphs>403</Paragraphs>
  <Slides>45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Cambria Math</vt:lpstr>
      <vt:lpstr>Office Theme</vt:lpstr>
      <vt:lpstr>Equation</vt:lpstr>
      <vt:lpstr>Statistical models for polygenic traits</vt:lpstr>
      <vt:lpstr>Introduction</vt:lpstr>
      <vt:lpstr>Some issues with straightforward GWAS</vt:lpstr>
      <vt:lpstr>PowerPoint Presentation</vt:lpstr>
      <vt:lpstr>What’s the model?</vt:lpstr>
      <vt:lpstr>Example: estimating SNP effects</vt:lpstr>
      <vt:lpstr>Example: estimating SNP effects</vt:lpstr>
      <vt:lpstr>Example: estimating SNP effects</vt:lpstr>
      <vt:lpstr>Example: estimating SNP effects</vt:lpstr>
      <vt:lpstr>Example: estimating SNP effects</vt:lpstr>
      <vt:lpstr>What’s the model?</vt:lpstr>
      <vt:lpstr>Practical: implement the estimator</vt:lpstr>
      <vt:lpstr>Other types of prior</vt:lpstr>
      <vt:lpstr>Part 2: Improving the model</vt:lpstr>
      <vt:lpstr>Gene/environment model</vt:lpstr>
      <vt:lpstr>Gene/environment model</vt:lpstr>
      <vt:lpstr>Gene/environment model</vt:lpstr>
      <vt:lpstr>Gene/environment model</vt:lpstr>
      <vt:lpstr>‘Fixed’ and ‘random’</vt:lpstr>
      <vt:lpstr>‘Fixed’ and ‘random’: Example depiction of a probability model</vt:lpstr>
      <vt:lpstr>PowerPoint Presentation</vt:lpstr>
      <vt:lpstr>Nice properties of this model</vt:lpstr>
      <vt:lpstr>Nice properties of this model</vt:lpstr>
      <vt:lpstr>What is this estimate of heritability?</vt:lpstr>
      <vt:lpstr>Random or Fixed?  Bayesian or Frequentist?</vt:lpstr>
      <vt:lpstr>Random or Fixed?  Bayesian or Frequentist?</vt:lpstr>
      <vt:lpstr>Fit the model in R using maximum likelihood</vt:lpstr>
      <vt:lpstr>Part 3:  Improving GWAS association analysis </vt:lpstr>
      <vt:lpstr>Back to our linear model</vt:lpstr>
      <vt:lpstr>Stratification/relatedness</vt:lpstr>
      <vt:lpstr>Likelihood ratio test</vt:lpstr>
      <vt:lpstr>Practical: estimate and test fixed effects for each SNP in turn</vt:lpstr>
      <vt:lpstr>Mixed model simplifications</vt:lpstr>
      <vt:lpstr>Part 4: significance testing in  ‘big data’ scenarios</vt:lpstr>
      <vt:lpstr>Local false-discovery rate</vt:lpstr>
      <vt:lpstr>Local false-discovery rate</vt:lpstr>
      <vt:lpstr>Tail area-discovery rate</vt:lpstr>
      <vt:lpstr>Tail area-discovery rate</vt:lpstr>
      <vt:lpstr>Empirical Bayes / FDR application in  type 1 diabetes GWAS</vt:lpstr>
      <vt:lpstr>Practical: False discovery rates (FDRs)</vt:lpstr>
      <vt:lpstr>Part 5: Predict phenotype</vt:lpstr>
      <vt:lpstr>Genomic best-unbiased linear predictor (BLUP)</vt:lpstr>
      <vt:lpstr>Genomic best-unbiased linear predictor (BLUP)</vt:lpstr>
      <vt:lpstr>Aside: polygenic scores (PGS)</vt:lpstr>
      <vt:lpstr>Practical: phenotype prediction</vt:lpstr>
    </vt:vector>
  </TitlesOfParts>
  <Company>University of Oxford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modelling for genome-wide data</dc:title>
  <dc:creator>Dan Crouch</dc:creator>
  <cp:lastModifiedBy>Daniel Crouch</cp:lastModifiedBy>
  <cp:revision>555</cp:revision>
  <cp:lastPrinted>2021-11-30T13:36:54Z</cp:lastPrinted>
  <dcterms:created xsi:type="dcterms:W3CDTF">2019-11-07T13:41:07Z</dcterms:created>
  <dcterms:modified xsi:type="dcterms:W3CDTF">2022-11-21T15:44:39Z</dcterms:modified>
</cp:coreProperties>
</file>

<file path=docProps/thumbnail.jpeg>
</file>